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</p:sldIdLst>
  <p:sldSz cx="9906000" cy="6858000" type="A4"/>
  <p:notesSz cx="6735763" cy="9866313"/>
  <p:embeddedFontLst>
    <p:embeddedFont>
      <p:font typeface="KoPub돋움체 Bold" panose="02020603020101020101" pitchFamily="18" charset="-127"/>
      <p:regular r:id="rId25"/>
    </p:embeddedFont>
    <p:embeddedFont>
      <p:font typeface="KoPub돋움체 Medium" panose="02020603020101020101" pitchFamily="18" charset="-127"/>
      <p:regular r:id="rId26"/>
    </p:embeddedFont>
    <p:embeddedFont>
      <p:font typeface="나눔스퀘어" panose="020B0600000101010101" pitchFamily="50" charset="-127"/>
      <p:regular r:id="rId27"/>
    </p:embeddedFont>
    <p:embeddedFont>
      <p:font typeface="나눔스퀘어 Bold" panose="020B0600000101010101" pitchFamily="50" charset="-127"/>
      <p:bold r:id="rId28"/>
    </p:embeddedFont>
    <p:embeddedFont>
      <p:font typeface="나눔스퀘어 ExtraBold" panose="020B0600000101010101" pitchFamily="50" charset="-127"/>
      <p:bold r:id="rId29"/>
    </p:embeddedFont>
    <p:embeddedFont>
      <p:font typeface="Abel" panose="020B0600000101010101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gfiI16kFBXLHqHWcGw/m9sUlFE/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9F494B-CF62-476D-90D5-F37E3CB4631E}">
  <a:tblStyle styleId="{2D9F494B-CF62-476D-90D5-F37E3CB463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9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18831" cy="49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15373" y="0"/>
            <a:ext cx="2918831" cy="49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3613" y="1233488"/>
            <a:ext cx="48085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1286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7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d1c4c087b3_2_109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00" cy="388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d1c4c087b3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0f7bef656e_3_1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00" cy="388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10f7bef656e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0f7bef656e_3_28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00" cy="388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10f7bef656e_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0f7bef656e_3_44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00" cy="388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10f7bef656e_3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f7bef656e_5_8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00" cy="388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f7bef656e_5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0f7bef656e_5_39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00" cy="388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10f7bef656e_5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0f7bef656e_5_68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00" cy="388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g10f7bef656e_5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1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00" cy="388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2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  <p:sp>
        <p:nvSpPr>
          <p:cNvPr id="109" name="Google Shape;109;p2:notes"/>
          <p:cNvSpPr txBox="1">
            <a:spLocks noGrp="1"/>
          </p:cNvSpPr>
          <p:nvPr>
            <p:ph type="dt" idx="10"/>
          </p:nvPr>
        </p:nvSpPr>
        <p:spPr>
          <a:xfrm>
            <a:off x="3815373" y="0"/>
            <a:ext cx="2918831" cy="49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2018-05-16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2532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0" name="Google Shape;640;p33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3:notes"/>
          <p:cNvSpPr txBox="1">
            <a:spLocks noGrp="1"/>
          </p:cNvSpPr>
          <p:nvPr>
            <p:ph type="sldNum" idx="12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  <p:sp>
        <p:nvSpPr>
          <p:cNvPr id="642" name="Google Shape;642;p33:notes"/>
          <p:cNvSpPr txBox="1">
            <a:spLocks noGrp="1"/>
          </p:cNvSpPr>
          <p:nvPr>
            <p:ph type="dt" idx="10"/>
          </p:nvPr>
        </p:nvSpPr>
        <p:spPr>
          <a:xfrm>
            <a:off x="3815373" y="0"/>
            <a:ext cx="2918831" cy="49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2018-05-16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f7bef656e_0_0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00" cy="388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0f7bef65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f7bef656e_0_61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00" cy="388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0f7bef656e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f7bef656e_0_106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00" cy="388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10f7bef656e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f7bef656e_0_180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00" cy="388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10f7bef656e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5"/>
          <p:cNvSpPr txBox="1"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5"/>
          <p:cNvSpPr txBox="1"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5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4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4"/>
          <p:cNvSpPr txBox="1">
            <a:spLocks noGrp="1"/>
          </p:cNvSpPr>
          <p:nvPr>
            <p:ph type="body" idx="1"/>
          </p:nvPr>
        </p:nvSpPr>
        <p:spPr>
          <a:xfrm rot="5400000">
            <a:off x="2777332" y="-270668"/>
            <a:ext cx="4351338" cy="854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44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4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5"/>
          <p:cNvSpPr txBox="1">
            <a:spLocks noGrp="1"/>
          </p:cNvSpPr>
          <p:nvPr>
            <p:ph type="title"/>
          </p:nvPr>
        </p:nvSpPr>
        <p:spPr>
          <a:xfrm rot="5400000">
            <a:off x="5251054" y="2203054"/>
            <a:ext cx="5811838" cy="213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5"/>
          <p:cNvSpPr txBox="1">
            <a:spLocks noGrp="1"/>
          </p:cNvSpPr>
          <p:nvPr>
            <p:ph type="body" idx="1"/>
          </p:nvPr>
        </p:nvSpPr>
        <p:spPr>
          <a:xfrm rot="5400000">
            <a:off x="917179" y="128984"/>
            <a:ext cx="5811838" cy="6284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45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5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5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6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6"/>
          <p:cNvSpPr txBox="1"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6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6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6"/>
          <p:cNvSpPr txBox="1">
            <a:spLocks noGrp="1"/>
          </p:cNvSpPr>
          <p:nvPr>
            <p:ph type="sldNum" idx="12"/>
          </p:nvPr>
        </p:nvSpPr>
        <p:spPr>
          <a:xfrm>
            <a:off x="7595408" y="6400804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7" name="Google Shape;27;p36"/>
          <p:cNvSpPr/>
          <p:nvPr/>
        </p:nvSpPr>
        <p:spPr>
          <a:xfrm>
            <a:off x="81742" y="419902"/>
            <a:ext cx="9742516" cy="59364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65100" dist="63500" dir="2700000" algn="ctr" rotWithShape="0">
              <a:schemeClr val="dk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636;p4">
            <a:extLst>
              <a:ext uri="{FF2B5EF4-FFF2-40B4-BE49-F238E27FC236}">
                <a16:creationId xmlns:a16="http://schemas.microsoft.com/office/drawing/2014/main" id="{54D2E2DA-371D-4CB7-B041-4A596C0554B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803" y="6438098"/>
            <a:ext cx="2213790" cy="26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8;p2" descr="ê´ë ¨ ì´ë¯¸ì§">
            <a:extLst>
              <a:ext uri="{FF2B5EF4-FFF2-40B4-BE49-F238E27FC236}">
                <a16:creationId xmlns:a16="http://schemas.microsoft.com/office/drawing/2014/main" id="{FCCED92E-D8EA-4016-9CA9-5CA2B9A8AC7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237241" y="133976"/>
            <a:ext cx="478260" cy="33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7"/>
          <p:cNvSpPr txBox="1"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7"/>
          <p:cNvSpPr txBox="1"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37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7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8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8"/>
          <p:cNvSpPr txBox="1">
            <a:spLocks noGrp="1"/>
          </p:cNvSpPr>
          <p:nvPr>
            <p:ph type="body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body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9"/>
          <p:cNvSpPr txBox="1"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39"/>
          <p:cNvSpPr txBox="1">
            <a:spLocks noGrp="1"/>
          </p:cNvSpPr>
          <p:nvPr>
            <p:ph type="body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9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0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1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2"/>
          <p:cNvSpPr txBox="1"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2"/>
          <p:cNvSpPr txBox="1">
            <a:spLocks noGrp="1"/>
          </p:cNvSpPr>
          <p:nvPr>
            <p:ph type="body"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42"/>
          <p:cNvSpPr txBox="1">
            <a:spLocks noGrp="1"/>
          </p:cNvSpPr>
          <p:nvPr>
            <p:ph type="body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42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2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3"/>
          <p:cNvSpPr txBox="1"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3"/>
          <p:cNvSpPr>
            <a:spLocks noGrp="1"/>
          </p:cNvSpPr>
          <p:nvPr>
            <p:ph type="pic" idx="2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43"/>
          <p:cNvSpPr txBox="1">
            <a:spLocks noGrp="1"/>
          </p:cNvSpPr>
          <p:nvPr>
            <p:ph type="body" idx="1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3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3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4"/>
          <p:cNvSpPr txBox="1"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4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4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4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"/>
          <p:cNvPicPr preferRelativeResize="0"/>
          <p:nvPr/>
        </p:nvPicPr>
        <p:blipFill>
          <a:blip r:embed="rId3">
            <a:alphaModFix amt="89000"/>
          </a:blip>
          <a:stretch>
            <a:fillRect/>
          </a:stretch>
        </p:blipFill>
        <p:spPr>
          <a:xfrm>
            <a:off x="347000" y="715085"/>
            <a:ext cx="9206849" cy="32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/>
          <p:nvPr/>
        </p:nvSpPr>
        <p:spPr>
          <a:xfrm>
            <a:off x="0" y="0"/>
            <a:ext cx="9906000" cy="6858001"/>
          </a:xfrm>
          <a:prstGeom prst="frame">
            <a:avLst>
              <a:gd name="adj1" fmla="val 125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" name="Google Shape;93;p1"/>
          <p:cNvGrpSpPr/>
          <p:nvPr/>
        </p:nvGrpSpPr>
        <p:grpSpPr>
          <a:xfrm>
            <a:off x="2545366" y="4280068"/>
            <a:ext cx="4809601" cy="1699157"/>
            <a:chOff x="2167200" y="4764948"/>
            <a:chExt cx="4809601" cy="1476462"/>
          </a:xfrm>
        </p:grpSpPr>
        <p:sp>
          <p:nvSpPr>
            <p:cNvPr id="94" name="Google Shape;94;p1"/>
            <p:cNvSpPr/>
            <p:nvPr/>
          </p:nvSpPr>
          <p:spPr>
            <a:xfrm>
              <a:off x="2424419" y="4764948"/>
              <a:ext cx="4295164" cy="1476462"/>
            </a:xfrm>
            <a:prstGeom prst="roundRect">
              <a:avLst>
                <a:gd name="adj" fmla="val 10417"/>
              </a:avLst>
            </a:prstGeom>
            <a:solidFill>
              <a:srgbClr val="BFBFBF">
                <a:alpha val="2274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2167200" y="4910426"/>
              <a:ext cx="4809601" cy="117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 err="1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rPr>
                <a:t>해대후</a:t>
              </a:r>
              <a:r>
                <a:rPr lang="ko-KR" sz="1600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rPr>
                <a:t>(</a:t>
              </a:r>
              <a:r>
                <a:rPr lang="ko-KR" sz="1600" dirty="0" err="1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rPr>
                <a:t>Hackathon</a:t>
              </a:r>
              <a:r>
                <a:rPr lang="ko-KR" sz="1600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rPr>
                <a:t> </a:t>
              </a:r>
              <a:r>
                <a:rPr lang="ko-KR" sz="1600" dirty="0" err="1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rPr>
                <a:t>Top</a:t>
              </a:r>
              <a:r>
                <a:rPr lang="ko-KR" sz="1600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rPr>
                <a:t> </a:t>
              </a:r>
              <a:r>
                <a:rPr lang="ko-KR" sz="1600" dirty="0" err="1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rPr>
                <a:t>Award</a:t>
              </a:r>
              <a:r>
                <a:rPr lang="ko-KR" sz="1600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rPr>
                <a:t> </a:t>
              </a:r>
              <a:r>
                <a:rPr lang="ko-KR" sz="1600" dirty="0" err="1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rPr>
                <a:t>Candidate</a:t>
              </a:r>
              <a:r>
                <a:rPr lang="ko-KR" sz="1600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rPr>
                <a:t>)</a:t>
              </a:r>
              <a:endParaRPr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 err="1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rPr>
                <a:t>박영인</a:t>
              </a:r>
              <a:r>
                <a:rPr lang="ko-KR" sz="1600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rPr>
                <a:t>, 이승훈, </a:t>
              </a:r>
              <a:r>
                <a:rPr lang="ko-KR" sz="1600" dirty="0" err="1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rPr>
                <a:t>장희선</a:t>
              </a:r>
              <a:endParaRPr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Calibri"/>
                  <a:sym typeface="Calibri"/>
                </a:rPr>
                <a:t>경기대학교</a:t>
              </a:r>
              <a:endParaRPr lang="en-US" altLang="ko-KR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Calibri"/>
                  <a:sym typeface="Calibri"/>
                </a:rPr>
                <a:t>E-MAIL: cris9503@gmail.com</a:t>
              </a:r>
              <a:endParaRPr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endParaRPr>
            </a:p>
          </p:txBody>
        </p:sp>
        <p:cxnSp>
          <p:nvCxnSpPr>
            <p:cNvPr id="96" name="Google Shape;96;p1"/>
            <p:cNvCxnSpPr/>
            <p:nvPr/>
          </p:nvCxnSpPr>
          <p:spPr>
            <a:xfrm>
              <a:off x="2424419" y="4772045"/>
              <a:ext cx="4295164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" name="Google Shape;97;p1"/>
            <p:cNvCxnSpPr/>
            <p:nvPr/>
          </p:nvCxnSpPr>
          <p:spPr>
            <a:xfrm>
              <a:off x="2424419" y="6239734"/>
              <a:ext cx="4295164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8" name="Google Shape;98;p1"/>
          <p:cNvSpPr/>
          <p:nvPr/>
        </p:nvSpPr>
        <p:spPr>
          <a:xfrm>
            <a:off x="2072703" y="1076894"/>
            <a:ext cx="5760594" cy="2497703"/>
          </a:xfrm>
          <a:prstGeom prst="roundRect">
            <a:avLst>
              <a:gd name="adj" fmla="val 4359"/>
            </a:avLst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" name="Google Shape;99;p1"/>
          <p:cNvGrpSpPr/>
          <p:nvPr/>
        </p:nvGrpSpPr>
        <p:grpSpPr>
          <a:xfrm>
            <a:off x="1871869" y="1525653"/>
            <a:ext cx="6156596" cy="1582206"/>
            <a:chOff x="4049994" y="1584198"/>
            <a:chExt cx="5196900" cy="1266331"/>
          </a:xfrm>
        </p:grpSpPr>
        <p:sp>
          <p:nvSpPr>
            <p:cNvPr id="100" name="Google Shape;100;p1"/>
            <p:cNvSpPr txBox="1"/>
            <p:nvPr/>
          </p:nvSpPr>
          <p:spPr>
            <a:xfrm>
              <a:off x="4049994" y="1831849"/>
              <a:ext cx="5196900" cy="7635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dirty="0">
                  <a:solidFill>
                    <a:schemeClr val="l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Calibri"/>
                  <a:sym typeface="Calibri"/>
                </a:rPr>
                <a:t>UV 램프 기대수명 예측 모형 도출 </a:t>
              </a:r>
              <a:endParaRPr lang="en-US" altLang="ko-KR" sz="28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dirty="0">
                  <a:solidFill>
                    <a:schemeClr val="l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Calibri"/>
                  <a:sym typeface="Calibri"/>
                </a:rPr>
                <a:t>및 최적 제조공정 조건 제시</a:t>
              </a:r>
              <a:endParaRPr sz="2800" b="1" i="0" u="none" strike="noStrike" cap="none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 rot="5400000" flipH="1">
              <a:off x="6625585" y="731489"/>
              <a:ext cx="45719" cy="419236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 rot="5400000" flipH="1">
              <a:off x="6624191" y="-487728"/>
              <a:ext cx="48509" cy="419236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1"/>
          <p:cNvSpPr txBox="1"/>
          <p:nvPr/>
        </p:nvSpPr>
        <p:spPr>
          <a:xfrm>
            <a:off x="2343150" y="3160260"/>
            <a:ext cx="5219700" cy="306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</a:pP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18;p2" descr="ê´ë ¨ ì´ë¯¸ì§">
            <a:extLst>
              <a:ext uri="{FF2B5EF4-FFF2-40B4-BE49-F238E27FC236}">
                <a16:creationId xmlns:a16="http://schemas.microsoft.com/office/drawing/2014/main" id="{0021A8FB-B2AC-4C2B-AF3A-DE9BD202DFE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37241" y="133976"/>
            <a:ext cx="478260" cy="336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08;p5">
            <a:extLst>
              <a:ext uri="{FF2B5EF4-FFF2-40B4-BE49-F238E27FC236}">
                <a16:creationId xmlns:a16="http://schemas.microsoft.com/office/drawing/2014/main" id="{B08B30FB-835E-4B9D-9731-8E770FC5CA3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499" y="167065"/>
            <a:ext cx="2246347" cy="269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"/>
          <p:cNvSpPr txBox="1"/>
          <p:nvPr/>
        </p:nvSpPr>
        <p:spPr>
          <a:xfrm>
            <a:off x="232386" y="417126"/>
            <a:ext cx="41722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r>
              <a:rPr lang="ko-KR" sz="1400" b="1" i="0" u="none" strike="noStrike" cap="none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3.2 </a:t>
            </a:r>
            <a:r>
              <a:rPr 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주요 인자 선정</a:t>
            </a:r>
            <a:endParaRPr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87" name="Google Shape;387;p17"/>
          <p:cNvSpPr/>
          <p:nvPr/>
        </p:nvSpPr>
        <p:spPr>
          <a:xfrm>
            <a:off x="232386" y="782057"/>
            <a:ext cx="9473589" cy="986537"/>
          </a:xfrm>
          <a:prstGeom prst="rect">
            <a:avLst/>
          </a:prstGeom>
          <a:gradFill>
            <a:gsLst>
              <a:gs pos="0">
                <a:srgbClr val="F8F9FB"/>
              </a:gs>
              <a:gs pos="100000">
                <a:srgbClr val="E3E4EA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51998" marR="0" lvl="0" indent="-17999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주요 인자를 선정하기 위해 앞서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전처리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한 데이터를 활용해 SHAP(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SHapely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Additive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exPlanations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) 알고리즘을 적용함</a:t>
            </a:r>
            <a:endParaRPr sz="12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251997" marR="0" lvl="0" indent="-17999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SHAP 특성 중요도를 활용하여 주요인자들을 추출하고 가장 유의할 것이라 판단하였던 강도 항목을 추가하여 선정하였음</a:t>
            </a:r>
            <a:endParaRPr sz="12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88" name="Google Shape;388;p17"/>
          <p:cNvSpPr/>
          <p:nvPr/>
        </p:nvSpPr>
        <p:spPr>
          <a:xfrm rot="5400000">
            <a:off x="170626" y="1917731"/>
            <a:ext cx="271338" cy="102305"/>
          </a:xfrm>
          <a:prstGeom prst="roundRect">
            <a:avLst>
              <a:gd name="adj" fmla="val 16667"/>
            </a:avLst>
          </a:prstGeom>
          <a:solidFill>
            <a:srgbClr val="DBD1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7"/>
          <p:cNvSpPr txBox="1"/>
          <p:nvPr/>
        </p:nvSpPr>
        <p:spPr>
          <a:xfrm>
            <a:off x="320280" y="1830384"/>
            <a:ext cx="282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lang="ko-KR" sz="1200" b="1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SHAP 알고리즘 정의</a:t>
            </a:r>
            <a:endParaRPr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90" name="Google Shape;390;p17"/>
          <p:cNvSpPr/>
          <p:nvPr/>
        </p:nvSpPr>
        <p:spPr>
          <a:xfrm rot="5400000">
            <a:off x="82732" y="530461"/>
            <a:ext cx="271338" cy="102305"/>
          </a:xfrm>
          <a:prstGeom prst="roundRect">
            <a:avLst>
              <a:gd name="adj" fmla="val 16667"/>
            </a:avLst>
          </a:prstGeom>
          <a:solidFill>
            <a:srgbClr val="84C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7"/>
          <p:cNvSpPr txBox="1">
            <a:spLocks noGrp="1"/>
          </p:cNvSpPr>
          <p:nvPr>
            <p:ph type="sldNum" idx="12"/>
          </p:nvPr>
        </p:nvSpPr>
        <p:spPr>
          <a:xfrm>
            <a:off x="7677150" y="6492875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7"/>
          <p:cNvSpPr/>
          <p:nvPr/>
        </p:nvSpPr>
        <p:spPr>
          <a:xfrm rot="5400000">
            <a:off x="12294" y="151551"/>
            <a:ext cx="271338" cy="102305"/>
          </a:xfrm>
          <a:prstGeom prst="roundRect">
            <a:avLst>
              <a:gd name="adj" fmla="val 16667"/>
            </a:avLst>
          </a:prstGeom>
          <a:solidFill>
            <a:srgbClr val="1E9A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7"/>
          <p:cNvSpPr txBox="1"/>
          <p:nvPr/>
        </p:nvSpPr>
        <p:spPr>
          <a:xfrm>
            <a:off x="173949" y="31440"/>
            <a:ext cx="417227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rPr lang="ko-KR" sz="1600" b="1" i="0" u="none" strike="noStrike" cap="non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3. 세부 연구내용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6" name="Google Shape;396;p17"/>
          <p:cNvSpPr/>
          <p:nvPr/>
        </p:nvSpPr>
        <p:spPr>
          <a:xfrm>
            <a:off x="320275" y="2276700"/>
            <a:ext cx="4462500" cy="3751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AEAEA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7"/>
          <p:cNvSpPr/>
          <p:nvPr/>
        </p:nvSpPr>
        <p:spPr>
          <a:xfrm>
            <a:off x="4782775" y="2276700"/>
            <a:ext cx="4923300" cy="3751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AEAEA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501" y="2278439"/>
            <a:ext cx="2777048" cy="273867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7"/>
          <p:cNvSpPr/>
          <p:nvPr/>
        </p:nvSpPr>
        <p:spPr>
          <a:xfrm rot="5400000">
            <a:off x="4698323" y="1971490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DBD1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7"/>
          <p:cNvSpPr txBox="1"/>
          <p:nvPr/>
        </p:nvSpPr>
        <p:spPr>
          <a:xfrm>
            <a:off x="4847905" y="1884209"/>
            <a:ext cx="282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lang="ko-KR" sz="1200" b="1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SHAP 알고리즘 주요인자 선정</a:t>
            </a:r>
            <a:endParaRPr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01" name="Google Shape;401;p17"/>
          <p:cNvSpPr/>
          <p:nvPr/>
        </p:nvSpPr>
        <p:spPr>
          <a:xfrm>
            <a:off x="357450" y="2336925"/>
            <a:ext cx="773100" cy="276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/>
                <a:sym typeface="Times New Roman"/>
              </a:rPr>
              <a:t>정의</a:t>
            </a:r>
            <a:endParaRPr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02" name="Google Shape;402;p17"/>
          <p:cNvSpPr/>
          <p:nvPr/>
        </p:nvSpPr>
        <p:spPr>
          <a:xfrm>
            <a:off x="445797" y="2724550"/>
            <a:ext cx="4172400" cy="269700"/>
          </a:xfrm>
          <a:prstGeom prst="roundRect">
            <a:avLst>
              <a:gd name="adj" fmla="val 4672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44000" marR="0" lvl="0" indent="-144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</a:pP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/>
                <a:sym typeface="Times New Roman"/>
              </a:rPr>
              <a:t>예측에 대한 각 특성의 기여도를 계산하여 인스턴스 </a:t>
            </a: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/>
                <a:sym typeface="Times New Roman"/>
              </a:rPr>
              <a:t>x의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/>
                <a:sym typeface="Times New Roman"/>
              </a:rPr>
              <a:t> 예측을 설명함</a:t>
            </a: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/>
              <a:sym typeface="Times New Roman"/>
            </a:endParaRPr>
          </a:p>
          <a:p>
            <a:pPr marL="144000" marR="0" lvl="0" indent="-144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Times New Roman"/>
              <a:buChar char="•"/>
            </a:pP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/>
                <a:sym typeface="Times New Roman"/>
              </a:rPr>
              <a:t>게임 이론에서 나온 </a:t>
            </a: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/>
                <a:sym typeface="Times New Roman"/>
              </a:rPr>
              <a:t>Shapely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/>
                <a:sym typeface="Times New Roman"/>
              </a:rPr>
              <a:t> </a:t>
            </a: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/>
                <a:sym typeface="Times New Roman"/>
              </a:rPr>
              <a:t>values를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/>
                <a:sym typeface="Times New Roman"/>
              </a:rPr>
              <a:t> 계산하여 얻음</a:t>
            </a: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/>
              <a:sym typeface="Times New Roman"/>
            </a:endParaRPr>
          </a:p>
          <a:p>
            <a:pPr marL="144000" marR="0" lvl="0" indent="-144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Times New Roman"/>
              <a:buChar char="•"/>
            </a:pP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/>
                <a:sym typeface="Times New Roman"/>
              </a:rPr>
              <a:t>SHAP는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/>
                <a:sym typeface="Times New Roman"/>
              </a:rPr>
              <a:t> 지역 대체모델에서 영감을 받은 커널 기반 추정 접근 방식인 </a:t>
            </a: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/>
                <a:sym typeface="Times New Roman"/>
              </a:rPr>
              <a:t>KernelSHAP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/>
                <a:sym typeface="Times New Roman"/>
              </a:rPr>
              <a:t>, 트리 기반 모델을 위한 효율적인 추정방식인 </a:t>
            </a: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/>
                <a:sym typeface="Times New Roman"/>
              </a:rPr>
              <a:t>TreeSHAP가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/>
                <a:sym typeface="Times New Roman"/>
              </a:rPr>
              <a:t> 있음</a:t>
            </a: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/>
              <a:sym typeface="Times New Roman"/>
            </a:endParaRPr>
          </a:p>
        </p:txBody>
      </p:sp>
      <p:sp>
        <p:nvSpPr>
          <p:cNvPr id="403" name="Google Shape;403;p17"/>
          <p:cNvSpPr/>
          <p:nvPr/>
        </p:nvSpPr>
        <p:spPr>
          <a:xfrm>
            <a:off x="4885075" y="5017115"/>
            <a:ext cx="4723500" cy="269700"/>
          </a:xfrm>
          <a:prstGeom prst="roundRect">
            <a:avLst>
              <a:gd name="adj" fmla="val 4672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44000" marR="0" lvl="0" indent="-144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</a:pP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/>
                <a:sym typeface="Times New Roman"/>
              </a:rPr>
              <a:t>Gloabl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/>
                <a:sym typeface="Times New Roman"/>
              </a:rPr>
              <a:t> </a:t>
            </a: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/>
                <a:sym typeface="Times New Roman"/>
              </a:rPr>
              <a:t>Importance를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/>
                <a:sym typeface="Times New Roman"/>
              </a:rPr>
              <a:t> 계산하여 여러 조합에 대해 종합적으로 평균을 내어 다음과 같은 결과를 도출함</a:t>
            </a: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/>
              <a:sym typeface="Times New Roman"/>
            </a:endParaRPr>
          </a:p>
          <a:p>
            <a:pPr marL="144000" marR="0" lvl="0" indent="-144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Times New Roman"/>
              <a:buChar char="•"/>
            </a:pP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/>
                <a:sym typeface="Times New Roman"/>
              </a:rPr>
              <a:t>주요인자로 현재 상태, 2-수소공급량, 핀치두께2-하, 역률(2차), 전류(1차), 핀치두께-하, 핀치두께-상 그리고 가장 유의할 것이라 하였던 강도를 추가하여 주요인자로 설정하였음</a:t>
            </a: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/>
              <a:sym typeface="Times New Roman"/>
            </a:endParaRPr>
          </a:p>
        </p:txBody>
      </p:sp>
      <p:pic>
        <p:nvPicPr>
          <p:cNvPr id="404" name="Google Shape;4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456" y="3907739"/>
            <a:ext cx="3992139" cy="504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592" y="4470320"/>
            <a:ext cx="3919867" cy="1441558"/>
          </a:xfrm>
          <a:prstGeom prst="rect">
            <a:avLst/>
          </a:prstGeom>
          <a:noFill/>
          <a:ln w="19050" cap="flat" cmpd="sng">
            <a:solidFill>
              <a:srgbClr val="AEAEAE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d1c4c087b3_2_109"/>
          <p:cNvSpPr txBox="1"/>
          <p:nvPr/>
        </p:nvSpPr>
        <p:spPr>
          <a:xfrm>
            <a:off x="232386" y="417126"/>
            <a:ext cx="4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r>
              <a:rPr lang="ko-KR" sz="1400" b="1" i="0" u="none" strike="noStrike" cap="none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3.2 </a:t>
            </a:r>
            <a:r>
              <a:rPr 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주요 인자 선정</a:t>
            </a:r>
            <a:endParaRPr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11" name="Google Shape;411;gd1c4c087b3_2_109"/>
          <p:cNvSpPr/>
          <p:nvPr/>
        </p:nvSpPr>
        <p:spPr>
          <a:xfrm>
            <a:off x="232386" y="782057"/>
            <a:ext cx="9473700" cy="986400"/>
          </a:xfrm>
          <a:prstGeom prst="rect">
            <a:avLst/>
          </a:prstGeom>
          <a:gradFill>
            <a:gsLst>
              <a:gs pos="0">
                <a:srgbClr val="F8F9FB"/>
              </a:gs>
              <a:gs pos="100000">
                <a:srgbClr val="E3E4EA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‘운전 누적 </a:t>
            </a:r>
            <a:r>
              <a:rPr lang="ko-KR" sz="1200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시간’에</a:t>
            </a: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영향을 미치는 인자를 도출하기 위해 </a:t>
            </a:r>
            <a:r>
              <a:rPr lang="ko-KR" sz="1200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Tree모델을</a:t>
            </a: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이용하고자 함</a:t>
            </a:r>
            <a:endParaRPr sz="1200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‘운전 누적 </a:t>
            </a:r>
            <a:r>
              <a:rPr lang="ko-KR" sz="1200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시간’을</a:t>
            </a: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범주형으로 설정하고 </a:t>
            </a:r>
            <a:r>
              <a:rPr lang="ko-KR" sz="1200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Decision</a:t>
            </a: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Tree 모델을 구축함</a:t>
            </a:r>
            <a:endParaRPr sz="1200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분리 기준 변수들이 ‘운전 누적 </a:t>
            </a:r>
            <a:r>
              <a:rPr lang="ko-KR" sz="1200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시간’을</a:t>
            </a: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결정하는 주요 인자라고 판단함</a:t>
            </a:r>
            <a:endParaRPr sz="12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12" name="Google Shape;412;gd1c4c087b3_2_109"/>
          <p:cNvSpPr/>
          <p:nvPr/>
        </p:nvSpPr>
        <p:spPr>
          <a:xfrm rot="5400000">
            <a:off x="170698" y="1917665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DBD1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d1c4c087b3_2_109"/>
          <p:cNvSpPr txBox="1"/>
          <p:nvPr/>
        </p:nvSpPr>
        <p:spPr>
          <a:xfrm>
            <a:off x="320274" y="1830375"/>
            <a:ext cx="364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lang="ko-KR" sz="1200" b="1" dirty="0" err="1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Decision</a:t>
            </a:r>
            <a:r>
              <a:rPr lang="ko-KR" sz="1200" b="1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 Tree 알고리즘 주요인자 선정</a:t>
            </a:r>
            <a:endParaRPr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14" name="Google Shape;414;gd1c4c087b3_2_109"/>
          <p:cNvSpPr/>
          <p:nvPr/>
        </p:nvSpPr>
        <p:spPr>
          <a:xfrm rot="5400000">
            <a:off x="82803" y="530395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84C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gd1c4c087b3_2_109"/>
          <p:cNvSpPr txBox="1">
            <a:spLocks noGrp="1"/>
          </p:cNvSpPr>
          <p:nvPr>
            <p:ph type="sldNum" idx="12"/>
          </p:nvPr>
        </p:nvSpPr>
        <p:spPr>
          <a:xfrm>
            <a:off x="7677150" y="6492875"/>
            <a:ext cx="2229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gd1c4c087b3_2_109"/>
          <p:cNvSpPr/>
          <p:nvPr/>
        </p:nvSpPr>
        <p:spPr>
          <a:xfrm rot="5400000">
            <a:off x="12365" y="151485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1E9A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gd1c4c087b3_2_109"/>
          <p:cNvSpPr txBox="1"/>
          <p:nvPr/>
        </p:nvSpPr>
        <p:spPr>
          <a:xfrm>
            <a:off x="173949" y="31440"/>
            <a:ext cx="417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rPr lang="ko-KR" sz="1600" b="1" i="0" u="none" strike="noStrike" cap="non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3. 세부 연구내용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0" name="Google Shape;420;gd1c4c087b3_2_109"/>
          <p:cNvSpPr/>
          <p:nvPr/>
        </p:nvSpPr>
        <p:spPr>
          <a:xfrm>
            <a:off x="357448" y="2210582"/>
            <a:ext cx="2982600" cy="4065900"/>
          </a:xfrm>
          <a:prstGeom prst="roundRect">
            <a:avLst>
              <a:gd name="adj" fmla="val 5551"/>
            </a:avLst>
          </a:prstGeom>
          <a:noFill/>
          <a:ln w="28575" cap="flat" cmpd="sng">
            <a:solidFill>
              <a:srgbClr val="CADF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d1c4c087b3_2_109"/>
          <p:cNvSpPr/>
          <p:nvPr/>
        </p:nvSpPr>
        <p:spPr>
          <a:xfrm>
            <a:off x="472256" y="2155256"/>
            <a:ext cx="2867792" cy="276900"/>
          </a:xfrm>
          <a:prstGeom prst="rect">
            <a:avLst/>
          </a:prstGeom>
          <a:solidFill>
            <a:srgbClr val="CADFF2"/>
          </a:solidFill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Malgun Gothic"/>
              <a:buNone/>
            </a:pPr>
            <a:r>
              <a:rPr lang="ko-KR" sz="1200" b="1" dirty="0"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종속변수 범주화</a:t>
            </a:r>
            <a:endParaRPr sz="1200" b="1" i="0" u="none" strike="noStrike" cap="none" dirty="0">
              <a:solidFill>
                <a:srgbClr val="262626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22" name="Google Shape;422;gd1c4c087b3_2_109"/>
          <p:cNvSpPr/>
          <p:nvPr/>
        </p:nvSpPr>
        <p:spPr>
          <a:xfrm>
            <a:off x="399284" y="2482819"/>
            <a:ext cx="2750100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44000" marR="0" lvl="0" indent="-14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Malgun Gothic"/>
              <a:buChar char="•"/>
            </a:pP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‘운전 누적 </a:t>
            </a: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시간’을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그룹화하여 범주형 변수로 생성</a:t>
            </a: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144000" marR="0" lvl="0" indent="-14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Malgun Gothic"/>
              <a:buChar char="•"/>
            </a:pP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기준 : </a:t>
            </a: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23" name="Google Shape;423;gd1c4c087b3_2_109"/>
          <p:cNvSpPr/>
          <p:nvPr/>
        </p:nvSpPr>
        <p:spPr>
          <a:xfrm>
            <a:off x="6728340" y="2210582"/>
            <a:ext cx="2982600" cy="4065900"/>
          </a:xfrm>
          <a:prstGeom prst="roundRect">
            <a:avLst>
              <a:gd name="adj" fmla="val 5551"/>
            </a:avLst>
          </a:prstGeom>
          <a:noFill/>
          <a:ln w="28575" cap="flat" cmpd="sng">
            <a:solidFill>
              <a:srgbClr val="5BDF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gd1c4c087b3_2_109"/>
          <p:cNvSpPr/>
          <p:nvPr/>
        </p:nvSpPr>
        <p:spPr>
          <a:xfrm>
            <a:off x="234378" y="2113755"/>
            <a:ext cx="360000" cy="360000"/>
          </a:xfrm>
          <a:prstGeom prst="ellipse">
            <a:avLst/>
          </a:prstGeom>
          <a:solidFill>
            <a:srgbClr val="9DC3E6"/>
          </a:solidFill>
          <a:ln w="19050" cap="flat" cmpd="sng">
            <a:solidFill>
              <a:srgbClr val="86858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5" name="Google Shape;425;gd1c4c087b3_2_109"/>
          <p:cNvSpPr/>
          <p:nvPr/>
        </p:nvSpPr>
        <p:spPr>
          <a:xfrm>
            <a:off x="3544892" y="2205457"/>
            <a:ext cx="2982600" cy="4065900"/>
          </a:xfrm>
          <a:prstGeom prst="roundRect">
            <a:avLst>
              <a:gd name="adj" fmla="val 5551"/>
            </a:avLst>
          </a:prstGeom>
          <a:noFill/>
          <a:ln w="28575" cap="flat" cmpd="sng">
            <a:solidFill>
              <a:srgbClr val="C8E2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gd1c4c087b3_2_109"/>
          <p:cNvSpPr/>
          <p:nvPr/>
        </p:nvSpPr>
        <p:spPr>
          <a:xfrm>
            <a:off x="3586728" y="2482819"/>
            <a:ext cx="2750100" cy="19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44000" marR="0" lvl="0" indent="-14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</a:pP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종속변수 : 운전 누적 시간</a:t>
            </a: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144000" marR="0" lvl="0" indent="-14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Malgun Gothic"/>
              <a:buChar char="•"/>
            </a:pP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독립변수 : </a:t>
            </a: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전처리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후 34개 변수</a:t>
            </a: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144000" marR="0" lvl="0" indent="-14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Malgun Gothic"/>
              <a:buChar char="•"/>
            </a:pP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Tree 모델 결과</a:t>
            </a: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  - </a:t>
            </a: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max_depth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= 7</a:t>
            </a: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  - </a:t>
            </a: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Accuracy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= 0.56</a:t>
            </a: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27" name="Google Shape;427;gd1c4c087b3_2_109"/>
          <p:cNvSpPr/>
          <p:nvPr/>
        </p:nvSpPr>
        <p:spPr>
          <a:xfrm>
            <a:off x="3659700" y="2155256"/>
            <a:ext cx="2867792" cy="276900"/>
          </a:xfrm>
          <a:prstGeom prst="rect">
            <a:avLst/>
          </a:prstGeom>
          <a:solidFill>
            <a:srgbClr val="C8E2A6"/>
          </a:solidFill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Malgun Gothic"/>
              <a:buNone/>
            </a:pPr>
            <a:r>
              <a:rPr lang="ko-KR" sz="1200" b="1" dirty="0" err="1"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Decision</a:t>
            </a:r>
            <a:r>
              <a:rPr lang="ko-KR" sz="1200" b="1" dirty="0"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 Tree 생성</a:t>
            </a:r>
            <a:endParaRPr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28" name="Google Shape;428;gd1c4c087b3_2_109"/>
          <p:cNvSpPr/>
          <p:nvPr/>
        </p:nvSpPr>
        <p:spPr>
          <a:xfrm>
            <a:off x="3421822" y="2113755"/>
            <a:ext cx="360000" cy="360000"/>
          </a:xfrm>
          <a:prstGeom prst="ellipse">
            <a:avLst/>
          </a:prstGeom>
          <a:solidFill>
            <a:srgbClr val="89C141"/>
          </a:solidFill>
          <a:ln w="19050" cap="flat" cmpd="sng">
            <a:solidFill>
              <a:srgbClr val="86858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9" name="Google Shape;429;gd1c4c087b3_2_109"/>
          <p:cNvSpPr/>
          <p:nvPr/>
        </p:nvSpPr>
        <p:spPr>
          <a:xfrm>
            <a:off x="6879068" y="2155256"/>
            <a:ext cx="2867792" cy="276900"/>
          </a:xfrm>
          <a:prstGeom prst="rect">
            <a:avLst/>
          </a:prstGeom>
          <a:solidFill>
            <a:srgbClr val="5BDFD2"/>
          </a:solidFill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Malgun Gothic"/>
              <a:buNone/>
            </a:pPr>
            <a:r>
              <a:rPr lang="ko-KR" sz="1200" b="1"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주요 독립변수 도출</a:t>
            </a:r>
            <a:endParaRPr sz="1200" b="1" i="0" u="none" strike="noStrike" cap="none">
              <a:solidFill>
                <a:srgbClr val="262626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430" name="Google Shape;430;gd1c4c087b3_2_109"/>
          <p:cNvSpPr/>
          <p:nvPr/>
        </p:nvSpPr>
        <p:spPr>
          <a:xfrm>
            <a:off x="6641190" y="2113755"/>
            <a:ext cx="360000" cy="360000"/>
          </a:xfrm>
          <a:prstGeom prst="ellipse">
            <a:avLst/>
          </a:prstGeom>
          <a:solidFill>
            <a:srgbClr val="1E9A8D"/>
          </a:solidFill>
          <a:ln w="19050" cap="flat" cmpd="sng">
            <a:solidFill>
              <a:srgbClr val="86858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1" name="Google Shape;431;gd1c4c087b3_2_109"/>
          <p:cNvSpPr/>
          <p:nvPr/>
        </p:nvSpPr>
        <p:spPr>
          <a:xfrm>
            <a:off x="6832240" y="2482819"/>
            <a:ext cx="2750100" cy="19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44000" marR="0" lvl="0" indent="-14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</a:pP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Tree 모델의 주요 변수 도출</a:t>
            </a: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144000" marR="0" lvl="0" indent="-14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Malgun Gothic"/>
              <a:buChar char="•"/>
            </a:pP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인자 선정 기준</a:t>
            </a: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- </a:t>
            </a: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Feature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Importance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≥ 0.6</a:t>
            </a: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144000" marR="0" lvl="0" indent="-14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Malgun Gothic"/>
              <a:buChar char="•"/>
            </a:pP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도출된 주요 인자</a:t>
            </a: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 </a:t>
            </a: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144000" marR="0" lvl="0" indent="-7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graphicFrame>
        <p:nvGraphicFramePr>
          <p:cNvPr id="433" name="Google Shape;433;gd1c4c087b3_2_109"/>
          <p:cNvGraphicFramePr/>
          <p:nvPr>
            <p:extLst>
              <p:ext uri="{D42A27DB-BD31-4B8C-83A1-F6EECF244321}">
                <p14:modId xmlns:p14="http://schemas.microsoft.com/office/powerpoint/2010/main" val="3273854139"/>
              </p:ext>
            </p:extLst>
          </p:nvPr>
        </p:nvGraphicFramePr>
        <p:xfrm>
          <a:off x="589296" y="3385278"/>
          <a:ext cx="2522900" cy="1578900"/>
        </p:xfrm>
        <a:graphic>
          <a:graphicData uri="http://schemas.openxmlformats.org/drawingml/2006/table">
            <a:tbl>
              <a:tblPr>
                <a:noFill/>
                <a:tableStyleId>{2D9F494B-CF62-476D-90D5-F37E3CB4631E}</a:tableStyleId>
              </a:tblPr>
              <a:tblGrid>
                <a:gridCol w="126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범위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변경 후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0~30,000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30,000~60,000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60,000~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34" name="Google Shape;434;gd1c4c087b3_2_109"/>
          <p:cNvGraphicFramePr/>
          <p:nvPr>
            <p:extLst>
              <p:ext uri="{D42A27DB-BD31-4B8C-83A1-F6EECF244321}">
                <p14:modId xmlns:p14="http://schemas.microsoft.com/office/powerpoint/2010/main" val="4281129871"/>
              </p:ext>
            </p:extLst>
          </p:nvPr>
        </p:nvGraphicFramePr>
        <p:xfrm>
          <a:off x="6981100" y="4472100"/>
          <a:ext cx="2522900" cy="1379900"/>
        </p:xfrm>
        <a:graphic>
          <a:graphicData uri="http://schemas.openxmlformats.org/drawingml/2006/table">
            <a:tbl>
              <a:tblPr>
                <a:noFill/>
                <a:tableStyleId>{2D9F494B-CF62-476D-90D5-F37E3CB4631E}</a:tableStyleId>
              </a:tblPr>
              <a:tblGrid>
                <a:gridCol w="126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역률(2차)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핀치두께2- 중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전류(1차)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- 1-핀치횟수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전압(1차)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현재 상태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핀치두께2-하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35" name="Google Shape;435;gd1c4c087b3_2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351" y="4015026"/>
            <a:ext cx="2867700" cy="78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d1c4c087b3_2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5696" y="3555062"/>
            <a:ext cx="2808925" cy="8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g10f7bef656e_3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50" y="2425226"/>
            <a:ext cx="4427050" cy="378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10f7bef656e_3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500" y="2425200"/>
            <a:ext cx="4427050" cy="3789374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10f7bef656e_3_1"/>
          <p:cNvSpPr txBox="1"/>
          <p:nvPr/>
        </p:nvSpPr>
        <p:spPr>
          <a:xfrm>
            <a:off x="232386" y="417126"/>
            <a:ext cx="5019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r>
              <a:rPr lang="ko-KR" sz="1400" b="1" i="0" u="none" strike="noStrike" cap="none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3.3 </a:t>
            </a:r>
            <a:r>
              <a:rPr 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데이터 모델링</a:t>
            </a:r>
            <a:endParaRPr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4" name="Google Shape;444;g10f7bef656e_3_1"/>
          <p:cNvSpPr/>
          <p:nvPr/>
        </p:nvSpPr>
        <p:spPr>
          <a:xfrm rot="5400000">
            <a:off x="82803" y="530395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84C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g10f7bef656e_3_1"/>
          <p:cNvSpPr txBox="1">
            <a:spLocks noGrp="1"/>
          </p:cNvSpPr>
          <p:nvPr>
            <p:ph type="sldNum" idx="12"/>
          </p:nvPr>
        </p:nvSpPr>
        <p:spPr>
          <a:xfrm>
            <a:off x="7677150" y="6492875"/>
            <a:ext cx="2229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g10f7bef656e_3_1"/>
          <p:cNvSpPr/>
          <p:nvPr/>
        </p:nvSpPr>
        <p:spPr>
          <a:xfrm rot="5400000">
            <a:off x="12365" y="151485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1E9A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g10f7bef656e_3_1"/>
          <p:cNvSpPr txBox="1"/>
          <p:nvPr/>
        </p:nvSpPr>
        <p:spPr>
          <a:xfrm>
            <a:off x="173949" y="31440"/>
            <a:ext cx="417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rPr lang="ko-KR" sz="1600" b="1" i="0" u="none" strike="noStrike" cap="non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3. </a:t>
            </a:r>
            <a:r>
              <a:rPr lang="ko-KR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세부 연구내용</a:t>
            </a:r>
            <a:endParaRPr sz="1600" b="1" i="0" u="none" strike="noStrike" cap="non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51" name="Google Shape;451;g10f7bef656e_3_1"/>
          <p:cNvSpPr/>
          <p:nvPr/>
        </p:nvSpPr>
        <p:spPr>
          <a:xfrm rot="5400000">
            <a:off x="170698" y="888961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DBD1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g10f7bef656e_3_1"/>
          <p:cNvSpPr txBox="1"/>
          <p:nvPr/>
        </p:nvSpPr>
        <p:spPr>
          <a:xfrm>
            <a:off x="320280" y="801680"/>
            <a:ext cx="282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lang="ko-KR" sz="1200" b="1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SVR (</a:t>
            </a:r>
            <a:r>
              <a:rPr lang="ko-KR" sz="1200" b="1" dirty="0" err="1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Support</a:t>
            </a:r>
            <a:r>
              <a:rPr lang="ko-KR" sz="1200" b="1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200" b="1" dirty="0" err="1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Vector</a:t>
            </a:r>
            <a:r>
              <a:rPr lang="ko-KR" sz="1200" b="1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200" b="1" dirty="0" err="1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Regression</a:t>
            </a:r>
            <a:r>
              <a:rPr lang="ko-KR" sz="1200" b="1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)</a:t>
            </a:r>
            <a:endParaRPr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53" name="Google Shape;453;g10f7bef656e_3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2650" y="540242"/>
            <a:ext cx="2452900" cy="1849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10f7bef656e_3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875" y="2882700"/>
            <a:ext cx="4026603" cy="30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10f7bef656e_3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8950" y="2859329"/>
            <a:ext cx="4026600" cy="317248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10f7bef656e_3_1"/>
          <p:cNvSpPr/>
          <p:nvPr/>
        </p:nvSpPr>
        <p:spPr>
          <a:xfrm>
            <a:off x="458543" y="2454000"/>
            <a:ext cx="1968600" cy="276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SHAP feature Selection</a:t>
            </a:r>
            <a:endParaRPr sz="1200" b="1">
              <a:solidFill>
                <a:srgbClr val="262626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Times New Roman"/>
              <a:sym typeface="Times New Roman"/>
            </a:endParaRPr>
          </a:p>
        </p:txBody>
      </p:sp>
      <p:sp>
        <p:nvSpPr>
          <p:cNvPr id="457" name="Google Shape;457;g10f7bef656e_3_1"/>
          <p:cNvSpPr/>
          <p:nvPr/>
        </p:nvSpPr>
        <p:spPr>
          <a:xfrm>
            <a:off x="4809400" y="2454000"/>
            <a:ext cx="2601900" cy="276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ko-KR" sz="1200" b="1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Decision Tree Feature Selection</a:t>
            </a:r>
            <a:endParaRPr sz="1200" b="1">
              <a:solidFill>
                <a:srgbClr val="262626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Times New Roman"/>
              <a:sym typeface="Times New Roman"/>
            </a:endParaRPr>
          </a:p>
        </p:txBody>
      </p:sp>
      <p:sp>
        <p:nvSpPr>
          <p:cNvPr id="19" name="Google Shape;477;g10f7bef656e_3_28">
            <a:extLst>
              <a:ext uri="{FF2B5EF4-FFF2-40B4-BE49-F238E27FC236}">
                <a16:creationId xmlns:a16="http://schemas.microsoft.com/office/drawing/2014/main" id="{59EF5282-57A9-4DFA-9C43-AF49B45D46A6}"/>
              </a:ext>
            </a:extLst>
          </p:cNvPr>
          <p:cNvSpPr/>
          <p:nvPr/>
        </p:nvSpPr>
        <p:spPr>
          <a:xfrm>
            <a:off x="320275" y="1193150"/>
            <a:ext cx="5955834" cy="455100"/>
          </a:xfrm>
          <a:prstGeom prst="rect">
            <a:avLst/>
          </a:prstGeom>
          <a:gradFill>
            <a:gsLst>
              <a:gs pos="0">
                <a:srgbClr val="F8F9FB"/>
              </a:gs>
              <a:gs pos="100000">
                <a:srgbClr val="E3E4EA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분류에 사용되는 </a:t>
            </a:r>
            <a:r>
              <a:rPr lang="ko-KR" altLang="en-US" sz="1200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머신러닝</a:t>
            </a:r>
            <a:r>
              <a:rPr lang="ko-KR" altLang="en-US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지도 학습 모델인 </a:t>
            </a:r>
            <a:r>
              <a:rPr lang="en-US" alt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SVM</a:t>
            </a:r>
            <a:r>
              <a:rPr lang="ko-KR" altLang="en-US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회귀를 적용한 모델</a:t>
            </a:r>
            <a:endParaRPr lang="ko-KR" altLang="en-US" sz="12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g10f7bef656e_3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50" y="2425226"/>
            <a:ext cx="4427050" cy="378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10f7bef656e_3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500" y="2425200"/>
            <a:ext cx="4427050" cy="378937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10f7bef656e_3_28"/>
          <p:cNvSpPr txBox="1"/>
          <p:nvPr/>
        </p:nvSpPr>
        <p:spPr>
          <a:xfrm>
            <a:off x="232386" y="417126"/>
            <a:ext cx="5019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r>
              <a:rPr lang="ko-KR" sz="1400" b="1" i="0" u="none" strike="noStrike" cap="none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3.3 </a:t>
            </a:r>
            <a:r>
              <a:rPr 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데이터 모델링</a:t>
            </a:r>
            <a:endParaRPr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65" name="Google Shape;465;g10f7bef656e_3_28"/>
          <p:cNvSpPr/>
          <p:nvPr/>
        </p:nvSpPr>
        <p:spPr>
          <a:xfrm rot="5400000">
            <a:off x="82803" y="530395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84C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g10f7bef656e_3_28"/>
          <p:cNvSpPr txBox="1">
            <a:spLocks noGrp="1"/>
          </p:cNvSpPr>
          <p:nvPr>
            <p:ph type="sldNum" idx="12"/>
          </p:nvPr>
        </p:nvSpPr>
        <p:spPr>
          <a:xfrm>
            <a:off x="7677150" y="6492875"/>
            <a:ext cx="2229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g10f7bef656e_3_28"/>
          <p:cNvSpPr/>
          <p:nvPr/>
        </p:nvSpPr>
        <p:spPr>
          <a:xfrm rot="5400000">
            <a:off x="12365" y="151485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1E9A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g10f7bef656e_3_28"/>
          <p:cNvSpPr txBox="1"/>
          <p:nvPr/>
        </p:nvSpPr>
        <p:spPr>
          <a:xfrm>
            <a:off x="173949" y="31440"/>
            <a:ext cx="417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rPr lang="ko-KR" sz="1600" b="1" i="0" u="none" strike="noStrike" cap="non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3. </a:t>
            </a:r>
            <a:r>
              <a:rPr lang="ko-KR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세부 연구내용</a:t>
            </a:r>
            <a:endParaRPr sz="1600" b="1" i="0" u="none" strike="noStrike" cap="non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71" name="Google Shape;471;g10f7bef656e_3_28"/>
          <p:cNvSpPr/>
          <p:nvPr/>
        </p:nvSpPr>
        <p:spPr>
          <a:xfrm rot="5400000">
            <a:off x="170698" y="888961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DBD1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g10f7bef656e_3_28"/>
          <p:cNvSpPr txBox="1"/>
          <p:nvPr/>
        </p:nvSpPr>
        <p:spPr>
          <a:xfrm>
            <a:off x="320280" y="801680"/>
            <a:ext cx="282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lang="ko-KR" sz="1200" b="1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RandomForest</a:t>
            </a:r>
            <a:endParaRPr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73" name="Google Shape;473;g10f7bef656e_3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1975" y="512350"/>
            <a:ext cx="2568925" cy="20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10f7bef656e_3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075" y="2868375"/>
            <a:ext cx="4072150" cy="318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10f7bef656e_3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7554" y="2855925"/>
            <a:ext cx="4072150" cy="3248347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10f7bef656e_3_28"/>
          <p:cNvSpPr/>
          <p:nvPr/>
        </p:nvSpPr>
        <p:spPr>
          <a:xfrm>
            <a:off x="458543" y="2454000"/>
            <a:ext cx="1968600" cy="276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SHAP feature Selection</a:t>
            </a:r>
            <a:endParaRPr sz="1200" b="1">
              <a:solidFill>
                <a:srgbClr val="262626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Times New Roman"/>
              <a:sym typeface="Times New Roman"/>
            </a:endParaRPr>
          </a:p>
        </p:txBody>
      </p:sp>
      <p:sp>
        <p:nvSpPr>
          <p:cNvPr id="477" name="Google Shape;477;g10f7bef656e_3_28"/>
          <p:cNvSpPr/>
          <p:nvPr/>
        </p:nvSpPr>
        <p:spPr>
          <a:xfrm>
            <a:off x="320275" y="1193150"/>
            <a:ext cx="5778600" cy="998700"/>
          </a:xfrm>
          <a:prstGeom prst="rect">
            <a:avLst/>
          </a:prstGeom>
          <a:gradFill>
            <a:gsLst>
              <a:gs pos="0">
                <a:srgbClr val="F8F9FB"/>
              </a:gs>
              <a:gs pos="100000">
                <a:srgbClr val="E3E4EA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여러 개의 </a:t>
            </a:r>
            <a:r>
              <a:rPr lang="ko-KR" sz="1200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Decision</a:t>
            </a: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1200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Tree를</a:t>
            </a: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형성하고, 새로운 데이터 포인트를 각 트리에 동시에 통과시켜 분류 결과를 투표하여 가장 많이 득표한 결과를 최종 분류 결과로 선택하는 </a:t>
            </a:r>
            <a:r>
              <a:rPr lang="ko-KR" sz="1200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Ensembler</a:t>
            </a: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기반 </a:t>
            </a:r>
            <a:r>
              <a:rPr lang="ko-KR" sz="1200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머신러닝</a:t>
            </a: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모델</a:t>
            </a:r>
            <a:endParaRPr sz="1200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78" name="Google Shape;478;g10f7bef656e_3_28"/>
          <p:cNvSpPr/>
          <p:nvPr/>
        </p:nvSpPr>
        <p:spPr>
          <a:xfrm>
            <a:off x="4809400" y="2454000"/>
            <a:ext cx="2601900" cy="276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ko-KR" sz="1200" b="1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Decision Tree Feature Selection</a:t>
            </a:r>
            <a:endParaRPr sz="1200" b="1">
              <a:solidFill>
                <a:srgbClr val="262626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g10f7bef656e_3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50" y="2425226"/>
            <a:ext cx="4427050" cy="378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10f7bef656e_3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500" y="2425200"/>
            <a:ext cx="4427050" cy="378937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10f7bef656e_3_44"/>
          <p:cNvSpPr txBox="1"/>
          <p:nvPr/>
        </p:nvSpPr>
        <p:spPr>
          <a:xfrm>
            <a:off x="232386" y="417126"/>
            <a:ext cx="5019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r>
              <a:rPr lang="ko-KR" sz="1400" b="1" i="0" u="none" strike="noStrike" cap="none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3.3 </a:t>
            </a:r>
            <a:r>
              <a:rPr 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데이터 모델링</a:t>
            </a:r>
            <a:endParaRPr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86" name="Google Shape;486;g10f7bef656e_3_44"/>
          <p:cNvSpPr/>
          <p:nvPr/>
        </p:nvSpPr>
        <p:spPr>
          <a:xfrm rot="5400000">
            <a:off x="82803" y="530395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84C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10f7bef656e_3_44"/>
          <p:cNvSpPr txBox="1">
            <a:spLocks noGrp="1"/>
          </p:cNvSpPr>
          <p:nvPr>
            <p:ph type="sldNum" idx="12"/>
          </p:nvPr>
        </p:nvSpPr>
        <p:spPr>
          <a:xfrm>
            <a:off x="7677150" y="6492875"/>
            <a:ext cx="2229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10f7bef656e_3_44"/>
          <p:cNvSpPr/>
          <p:nvPr/>
        </p:nvSpPr>
        <p:spPr>
          <a:xfrm rot="5400000">
            <a:off x="12365" y="151485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1E9A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g10f7bef656e_3_44"/>
          <p:cNvSpPr txBox="1"/>
          <p:nvPr/>
        </p:nvSpPr>
        <p:spPr>
          <a:xfrm>
            <a:off x="173949" y="31440"/>
            <a:ext cx="417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rPr lang="ko-KR" sz="1600" b="1" i="0" u="none" strike="noStrike" cap="non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3. </a:t>
            </a:r>
            <a:r>
              <a:rPr lang="ko-KR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세부 연구내용</a:t>
            </a:r>
            <a:endParaRPr sz="1600" b="1" i="0" u="none" strike="noStrike" cap="non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92" name="Google Shape;492;g10f7bef656e_3_44"/>
          <p:cNvSpPr/>
          <p:nvPr/>
        </p:nvSpPr>
        <p:spPr>
          <a:xfrm rot="5400000">
            <a:off x="170698" y="888961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DBD1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g10f7bef656e_3_44"/>
          <p:cNvSpPr txBox="1"/>
          <p:nvPr/>
        </p:nvSpPr>
        <p:spPr>
          <a:xfrm>
            <a:off x="320280" y="801680"/>
            <a:ext cx="282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lang="ko-KR" sz="1200" b="1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XGBoost</a:t>
            </a:r>
            <a:endParaRPr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94" name="Google Shape;494;g10f7bef656e_3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8550" y="1007560"/>
            <a:ext cx="3646926" cy="10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10f7bef656e_3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5183" y="2917447"/>
            <a:ext cx="4040781" cy="313902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10f7bef656e_3_44"/>
          <p:cNvSpPr/>
          <p:nvPr/>
        </p:nvSpPr>
        <p:spPr>
          <a:xfrm>
            <a:off x="338875" y="1078575"/>
            <a:ext cx="5338200" cy="1241100"/>
          </a:xfrm>
          <a:prstGeom prst="rect">
            <a:avLst/>
          </a:prstGeom>
          <a:gradFill>
            <a:gsLst>
              <a:gs pos="0">
                <a:srgbClr val="F8F9FB"/>
              </a:gs>
              <a:gs pos="100000">
                <a:srgbClr val="E3E4EA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여러 개의 약한 </a:t>
            </a:r>
            <a:r>
              <a:rPr lang="ko-KR" sz="1200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Decision</a:t>
            </a: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1200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Tree를</a:t>
            </a: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조합하여 강한 예측 모형을 만드는 </a:t>
            </a:r>
            <a:r>
              <a:rPr lang="ko-KR" sz="1200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Ensemble</a:t>
            </a: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기법인 </a:t>
            </a:r>
            <a:r>
              <a:rPr lang="ko-KR" sz="1200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Boosting</a:t>
            </a: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알고리즘을 사용하는 </a:t>
            </a:r>
            <a:r>
              <a:rPr lang="ko-KR" sz="1200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머신러닝</a:t>
            </a: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모델</a:t>
            </a:r>
            <a:endParaRPr sz="1200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ko-KR" sz="1200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Boosting</a:t>
            </a: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알고리즘은 여러 개의 약한 </a:t>
            </a:r>
            <a:r>
              <a:rPr lang="ko-KR" sz="1200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Decision</a:t>
            </a: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1200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Tree를</a:t>
            </a: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순차적으로 학습, 예측하면서 잘못된 예측 데이터에 대해 가중치를 부여함으로써 오류를 개선하는 학습 방식임</a:t>
            </a:r>
            <a:endParaRPr sz="1200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97" name="Google Shape;497;g10f7bef656e_3_44"/>
          <p:cNvSpPr/>
          <p:nvPr/>
        </p:nvSpPr>
        <p:spPr>
          <a:xfrm>
            <a:off x="458543" y="2454000"/>
            <a:ext cx="1968600" cy="276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SHAP feature Selection</a:t>
            </a:r>
            <a:endParaRPr sz="1200" b="1">
              <a:solidFill>
                <a:srgbClr val="262626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Times New Roman"/>
              <a:sym typeface="Times New Roman"/>
            </a:endParaRPr>
          </a:p>
        </p:txBody>
      </p:sp>
      <p:pic>
        <p:nvPicPr>
          <p:cNvPr id="498" name="Google Shape;498;g10f7bef656e_3_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069" y="2889225"/>
            <a:ext cx="3955898" cy="313902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10f7bef656e_3_44"/>
          <p:cNvSpPr/>
          <p:nvPr/>
        </p:nvSpPr>
        <p:spPr>
          <a:xfrm>
            <a:off x="4809400" y="2454000"/>
            <a:ext cx="2601900" cy="276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ko-KR" sz="1200" b="1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Decision Tree Feature Selection</a:t>
            </a:r>
            <a:endParaRPr sz="1200" b="1">
              <a:solidFill>
                <a:srgbClr val="262626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0f7bef656e_5_8"/>
          <p:cNvSpPr txBox="1"/>
          <p:nvPr/>
        </p:nvSpPr>
        <p:spPr>
          <a:xfrm>
            <a:off x="232386" y="417126"/>
            <a:ext cx="5019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r>
              <a:rPr lang="ko-KR" sz="1400" b="1" i="0" u="none" strike="noStrike" cap="none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3.3 </a:t>
            </a:r>
            <a:r>
              <a:rPr 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데이터 모델링</a:t>
            </a:r>
            <a:endParaRPr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05" name="Google Shape;505;g10f7bef656e_5_8"/>
          <p:cNvSpPr/>
          <p:nvPr/>
        </p:nvSpPr>
        <p:spPr>
          <a:xfrm rot="5400000">
            <a:off x="82803" y="530395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84C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g10f7bef656e_5_8"/>
          <p:cNvSpPr txBox="1">
            <a:spLocks noGrp="1"/>
          </p:cNvSpPr>
          <p:nvPr>
            <p:ph type="sldNum" idx="12"/>
          </p:nvPr>
        </p:nvSpPr>
        <p:spPr>
          <a:xfrm>
            <a:off x="7677150" y="6492875"/>
            <a:ext cx="2229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g10f7bef656e_5_8"/>
          <p:cNvSpPr/>
          <p:nvPr/>
        </p:nvSpPr>
        <p:spPr>
          <a:xfrm rot="5400000">
            <a:off x="12365" y="151485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1E9A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g10f7bef656e_5_8"/>
          <p:cNvSpPr txBox="1"/>
          <p:nvPr/>
        </p:nvSpPr>
        <p:spPr>
          <a:xfrm>
            <a:off x="173949" y="31440"/>
            <a:ext cx="417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rPr lang="ko-KR" sz="1600" b="1" i="0" u="none" strike="noStrike" cap="non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3. </a:t>
            </a:r>
            <a:r>
              <a:rPr lang="ko-KR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세부 연구내용</a:t>
            </a:r>
            <a:endParaRPr sz="1600" b="1" i="0" u="none" strike="noStrike" cap="non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11" name="Google Shape;511;g10f7bef656e_5_8"/>
          <p:cNvSpPr/>
          <p:nvPr/>
        </p:nvSpPr>
        <p:spPr>
          <a:xfrm>
            <a:off x="472256" y="1234194"/>
            <a:ext cx="2867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Wingdings" panose="05000000000000000000" pitchFamily="2" charset="2"/>
              <a:buChar char="§"/>
            </a:pPr>
            <a:r>
              <a:rPr lang="ko-KR" sz="1200" b="1" dirty="0"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심층신경망(DNN) 이란?</a:t>
            </a:r>
            <a:endParaRPr sz="1200" b="1" i="0" u="none" strike="noStrike" cap="none" dirty="0">
              <a:solidFill>
                <a:srgbClr val="262626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12" name="Google Shape;512;g10f7bef656e_5_8"/>
          <p:cNvSpPr/>
          <p:nvPr/>
        </p:nvSpPr>
        <p:spPr>
          <a:xfrm>
            <a:off x="754171" y="1540838"/>
            <a:ext cx="3891000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44000" marR="0" lvl="0" indent="-14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Malgun Gothic"/>
              <a:buChar char="•"/>
            </a:pP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입력층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(</a:t>
            </a: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input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layer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)과 </a:t>
            </a: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출력층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(</a:t>
            </a: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output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layer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) 사이에 </a:t>
            </a:r>
            <a:b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</a:b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여러 개의 </a:t>
            </a: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은닉층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(</a:t>
            </a: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hidden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layer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)들로 이뤄진 인공신경망(</a:t>
            </a: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Artificial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Neural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Network, ANN)</a:t>
            </a: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513" name="Google Shape;513;g10f7bef656e_5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561" y="2559081"/>
            <a:ext cx="3298649" cy="248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4" name="Google Shape;514;g10f7bef656e_5_8"/>
          <p:cNvCxnSpPr/>
          <p:nvPr/>
        </p:nvCxnSpPr>
        <p:spPr>
          <a:xfrm>
            <a:off x="4953000" y="1214563"/>
            <a:ext cx="0" cy="47772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15" name="Google Shape;515;g10f7bef656e_5_8"/>
          <p:cNvSpPr/>
          <p:nvPr/>
        </p:nvSpPr>
        <p:spPr>
          <a:xfrm>
            <a:off x="5260831" y="1234194"/>
            <a:ext cx="2867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Wingdings" panose="05000000000000000000" pitchFamily="2" charset="2"/>
              <a:buChar char="§"/>
            </a:pPr>
            <a:r>
              <a:rPr lang="ko-KR" sz="1200" b="1"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모델 구축</a:t>
            </a:r>
            <a:endParaRPr sz="1200" b="1" i="0" u="none" strike="noStrike" cap="none">
              <a:solidFill>
                <a:srgbClr val="262626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16" name="Google Shape;516;g10f7bef656e_5_8"/>
          <p:cNvSpPr/>
          <p:nvPr/>
        </p:nvSpPr>
        <p:spPr>
          <a:xfrm>
            <a:off x="5542746" y="1540838"/>
            <a:ext cx="3891000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44000" marR="0" lvl="0" indent="-14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Malgun Gothic"/>
              <a:buChar char="•"/>
            </a:pP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입력층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(</a:t>
            </a: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input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layer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) : 6개 노드</a:t>
            </a: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144000" marR="0" lvl="0" indent="-14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Malgun Gothic"/>
              <a:buChar char="•"/>
            </a:pP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은닉층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(</a:t>
            </a: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hidden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layer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) : 6개 층</a:t>
            </a: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144000" marR="0" lvl="0" indent="-14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Malgun Gothic"/>
              <a:buChar char="•"/>
            </a:pP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출력층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(</a:t>
            </a: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output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layer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) : 1개 노드</a:t>
            </a: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144000" marR="0" lvl="0" indent="-14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Malgun Gothic"/>
              <a:buChar char="•"/>
            </a:pP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Model</a:t>
            </a: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1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Compile</a:t>
            </a: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graphicFrame>
        <p:nvGraphicFramePr>
          <p:cNvPr id="517" name="Google Shape;517;g10f7bef656e_5_8"/>
          <p:cNvGraphicFramePr/>
          <p:nvPr/>
        </p:nvGraphicFramePr>
        <p:xfrm>
          <a:off x="5842713" y="2057500"/>
          <a:ext cx="3152425" cy="2240070"/>
        </p:xfrm>
        <a:graphic>
          <a:graphicData uri="http://schemas.openxmlformats.org/drawingml/2006/table">
            <a:tbl>
              <a:tblPr>
                <a:noFill/>
                <a:tableStyleId>{2D9F494B-CF62-476D-90D5-F37E3CB4631E}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6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6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층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unit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kernel_initializer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activation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512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 row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he_normal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Relu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256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128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64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32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16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18" name="Google Shape;518;g10f7bef656e_5_8"/>
          <p:cNvGraphicFramePr/>
          <p:nvPr/>
        </p:nvGraphicFramePr>
        <p:xfrm>
          <a:off x="5842725" y="4948363"/>
          <a:ext cx="3152400" cy="640020"/>
        </p:xfrm>
        <a:graphic>
          <a:graphicData uri="http://schemas.openxmlformats.org/drawingml/2006/table">
            <a:tbl>
              <a:tblPr>
                <a:noFill/>
                <a:tableStyleId>{2D9F494B-CF62-476D-90D5-F37E3CB4631E}</a:tableStyleId>
              </a:tblPr>
              <a:tblGrid>
                <a:gridCol w="105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Epochs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Optimizer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loss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300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Adam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mse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9" name="Google Shape;519;g10f7bef656e_5_8"/>
          <p:cNvSpPr/>
          <p:nvPr/>
        </p:nvSpPr>
        <p:spPr>
          <a:xfrm rot="5400000">
            <a:off x="170698" y="888961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DBD1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g10f7bef656e_5_8"/>
          <p:cNvSpPr txBox="1"/>
          <p:nvPr/>
        </p:nvSpPr>
        <p:spPr>
          <a:xfrm>
            <a:off x="320274" y="801675"/>
            <a:ext cx="35106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 b="1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심층신경망(Deep Neural Network, DNN)</a:t>
            </a:r>
            <a:endParaRPr sz="1200" b="1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endParaRPr sz="1200" b="1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g10f7bef656e_5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50" y="2425226"/>
            <a:ext cx="4427050" cy="378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10f7bef656e_5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500" y="2425200"/>
            <a:ext cx="4427050" cy="3789374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10f7bef656e_5_39"/>
          <p:cNvSpPr txBox="1"/>
          <p:nvPr/>
        </p:nvSpPr>
        <p:spPr>
          <a:xfrm>
            <a:off x="232386" y="417126"/>
            <a:ext cx="5019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r>
              <a:rPr lang="ko-KR" sz="1400" b="1" i="0" u="none" strike="noStrike" cap="none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3.3 </a:t>
            </a:r>
            <a:r>
              <a:rPr 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데이터 모델링</a:t>
            </a:r>
            <a:endParaRPr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28" name="Google Shape;528;g10f7bef656e_5_39"/>
          <p:cNvSpPr/>
          <p:nvPr/>
        </p:nvSpPr>
        <p:spPr>
          <a:xfrm rot="5400000">
            <a:off x="82803" y="530395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84C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g10f7bef656e_5_39"/>
          <p:cNvSpPr txBox="1">
            <a:spLocks noGrp="1"/>
          </p:cNvSpPr>
          <p:nvPr>
            <p:ph type="sldNum" idx="12"/>
          </p:nvPr>
        </p:nvSpPr>
        <p:spPr>
          <a:xfrm>
            <a:off x="7677150" y="6492875"/>
            <a:ext cx="2229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g10f7bef656e_5_39"/>
          <p:cNvSpPr/>
          <p:nvPr/>
        </p:nvSpPr>
        <p:spPr>
          <a:xfrm rot="5400000">
            <a:off x="12365" y="151485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1E9A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g10f7bef656e_5_39"/>
          <p:cNvSpPr txBox="1"/>
          <p:nvPr/>
        </p:nvSpPr>
        <p:spPr>
          <a:xfrm>
            <a:off x="173949" y="31440"/>
            <a:ext cx="417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3. </a:t>
            </a:r>
            <a:r>
              <a:rPr lang="ko-KR" sz="1600" b="1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세부 연구내용</a:t>
            </a:r>
            <a:endParaRPr sz="1600" b="1" i="0" u="none" strike="noStrike" cap="none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34" name="Google Shape;534;g10f7bef656e_5_39"/>
          <p:cNvSpPr/>
          <p:nvPr/>
        </p:nvSpPr>
        <p:spPr>
          <a:xfrm rot="5400000">
            <a:off x="170698" y="888961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DBD1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g10f7bef656e_5_39"/>
          <p:cNvSpPr txBox="1"/>
          <p:nvPr/>
        </p:nvSpPr>
        <p:spPr>
          <a:xfrm>
            <a:off x="320273" y="801675"/>
            <a:ext cx="39558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 b="1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심층신경망(Deep Neural Network, DNN)</a:t>
            </a:r>
            <a:endParaRPr sz="1200" b="1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1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endParaRPr sz="1200" b="1">
              <a:solidFill>
                <a:schemeClr val="dk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36" name="Google Shape;536;g10f7bef656e_5_39"/>
          <p:cNvSpPr/>
          <p:nvPr/>
        </p:nvSpPr>
        <p:spPr>
          <a:xfrm>
            <a:off x="458543" y="2454000"/>
            <a:ext cx="1968600" cy="276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SHAP feature Selection</a:t>
            </a:r>
            <a:endParaRPr sz="1200" b="1">
              <a:solidFill>
                <a:srgbClr val="262626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Times New Roman"/>
              <a:sym typeface="Times New Roman"/>
            </a:endParaRPr>
          </a:p>
        </p:txBody>
      </p:sp>
      <p:sp>
        <p:nvSpPr>
          <p:cNvPr id="537" name="Google Shape;537;g10f7bef656e_5_39"/>
          <p:cNvSpPr/>
          <p:nvPr/>
        </p:nvSpPr>
        <p:spPr>
          <a:xfrm>
            <a:off x="4809400" y="2454000"/>
            <a:ext cx="2601900" cy="276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ko-KR" sz="1200" b="1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Decision Tree Feature Selection</a:t>
            </a:r>
            <a:endParaRPr sz="1200" b="1">
              <a:solidFill>
                <a:srgbClr val="262626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Times New Roman"/>
              <a:sym typeface="Times New Roman"/>
            </a:endParaRPr>
          </a:p>
        </p:txBody>
      </p:sp>
      <p:sp>
        <p:nvSpPr>
          <p:cNvPr id="538" name="Google Shape;538;g10f7bef656e_5_39"/>
          <p:cNvSpPr/>
          <p:nvPr/>
        </p:nvSpPr>
        <p:spPr>
          <a:xfrm>
            <a:off x="338875" y="1078575"/>
            <a:ext cx="6633900" cy="873300"/>
          </a:xfrm>
          <a:prstGeom prst="rect">
            <a:avLst/>
          </a:prstGeom>
          <a:gradFill>
            <a:gsLst>
              <a:gs pos="0">
                <a:srgbClr val="F8F9FB"/>
              </a:gs>
              <a:gs pos="100000">
                <a:srgbClr val="E3E4EA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ko-KR" sz="1200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입력층</a:t>
            </a: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sz="1200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input</a:t>
            </a: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1200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layer</a:t>
            </a: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)과 </a:t>
            </a:r>
            <a:r>
              <a:rPr lang="ko-KR" sz="1200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출력층</a:t>
            </a: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sz="1200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output</a:t>
            </a: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1200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layer</a:t>
            </a: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사이에 </a:t>
            </a:r>
            <a:b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여러 개의 </a:t>
            </a:r>
            <a:r>
              <a:rPr lang="ko-KR" sz="1200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은닉층</a:t>
            </a: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sz="1200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hidden</a:t>
            </a: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1200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layer</a:t>
            </a: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)들로 이뤄진 인공신경망(</a:t>
            </a:r>
            <a:r>
              <a:rPr lang="ko-KR" sz="1200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Artificial</a:t>
            </a: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1200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Neural</a:t>
            </a: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Network, ANN)</a:t>
            </a:r>
            <a:endParaRPr sz="1200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39" name="Google Shape;539;g10f7bef656e_5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2025" y="724925"/>
            <a:ext cx="1793025" cy="13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g10f7bef656e_5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7250" y="2885076"/>
            <a:ext cx="3881550" cy="310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g10f7bef656e_5_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401" y="2908388"/>
            <a:ext cx="3881550" cy="3060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0f7bef656e_5_68"/>
          <p:cNvSpPr txBox="1"/>
          <p:nvPr/>
        </p:nvSpPr>
        <p:spPr>
          <a:xfrm>
            <a:off x="232386" y="417126"/>
            <a:ext cx="5019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r>
              <a:rPr 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3.4</a:t>
            </a:r>
            <a:r>
              <a:rPr lang="ko-KR" sz="1400" b="1" i="0" u="none" strike="noStrike" cap="none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 연구결과</a:t>
            </a:r>
            <a:endParaRPr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47" name="Google Shape;547;g10f7bef656e_5_68"/>
          <p:cNvSpPr/>
          <p:nvPr/>
        </p:nvSpPr>
        <p:spPr>
          <a:xfrm>
            <a:off x="232375" y="782049"/>
            <a:ext cx="9473700" cy="1527701"/>
          </a:xfrm>
          <a:prstGeom prst="rect">
            <a:avLst/>
          </a:prstGeom>
          <a:gradFill>
            <a:gsLst>
              <a:gs pos="0">
                <a:srgbClr val="F8F9FB"/>
              </a:gs>
              <a:gs pos="100000">
                <a:srgbClr val="E3E4EA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51998" marR="0" lvl="0" indent="-179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아래의 표는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SHAP알고리즘과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Decision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Tree로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주요인자를 각각 선정하여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머신러닝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, 딥러닝 방법을 적용한 결과임</a:t>
            </a:r>
            <a:endParaRPr sz="12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251998" marR="0" lvl="0" indent="-179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성능평가 지표는 RMSE,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MAPE를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사용하였으며,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RMSE가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가장 작은 모델은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Decision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Tree 기반의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Random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Forest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모델,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MAPE가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가장 작은 모델은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SHAP기반의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DNN으로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확인됨</a:t>
            </a:r>
            <a:endParaRPr sz="12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251998" marR="0" lvl="0" indent="-179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RMSE보다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직관적인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MAPE값에서는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DNN이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가장 우수하게 나왔지만,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RMSE가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상대적으로 높은 값으로 나옴을 통해 학습하는 부분에 있어서 어려움이 있었을 것으로 판단됨 </a:t>
            </a:r>
            <a:endParaRPr sz="12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48" name="Google Shape;548;g10f7bef656e_5_68"/>
          <p:cNvSpPr/>
          <p:nvPr/>
        </p:nvSpPr>
        <p:spPr>
          <a:xfrm rot="5400000">
            <a:off x="170698" y="2499333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DBD1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g10f7bef656e_5_68"/>
          <p:cNvSpPr txBox="1"/>
          <p:nvPr/>
        </p:nvSpPr>
        <p:spPr>
          <a:xfrm>
            <a:off x="320280" y="2412052"/>
            <a:ext cx="282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lang="ko-KR" sz="1200" b="1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모델 성능 비교</a:t>
            </a:r>
            <a:endParaRPr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50" name="Google Shape;550;g10f7bef656e_5_68"/>
          <p:cNvSpPr/>
          <p:nvPr/>
        </p:nvSpPr>
        <p:spPr>
          <a:xfrm rot="5400000">
            <a:off x="82803" y="530395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84C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g10f7bef656e_5_68"/>
          <p:cNvSpPr txBox="1">
            <a:spLocks noGrp="1"/>
          </p:cNvSpPr>
          <p:nvPr>
            <p:ph type="sldNum" idx="12"/>
          </p:nvPr>
        </p:nvSpPr>
        <p:spPr>
          <a:xfrm>
            <a:off x="7677150" y="6492875"/>
            <a:ext cx="2229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g10f7bef656e_5_68"/>
          <p:cNvSpPr/>
          <p:nvPr/>
        </p:nvSpPr>
        <p:spPr>
          <a:xfrm rot="5400000">
            <a:off x="12365" y="151485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1E9A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g10f7bef656e_5_68"/>
          <p:cNvSpPr txBox="1"/>
          <p:nvPr/>
        </p:nvSpPr>
        <p:spPr>
          <a:xfrm>
            <a:off x="173949" y="31440"/>
            <a:ext cx="417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rPr lang="ko-KR" sz="1600" b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3. 세부 연구내용</a:t>
            </a:r>
            <a:endParaRPr sz="1600" b="1"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graphicFrame>
        <p:nvGraphicFramePr>
          <p:cNvPr id="556" name="Google Shape;556;g10f7bef656e_5_68"/>
          <p:cNvGraphicFramePr/>
          <p:nvPr>
            <p:extLst>
              <p:ext uri="{D42A27DB-BD31-4B8C-83A1-F6EECF244321}">
                <p14:modId xmlns:p14="http://schemas.microsoft.com/office/powerpoint/2010/main" val="96049328"/>
              </p:ext>
            </p:extLst>
          </p:nvPr>
        </p:nvGraphicFramePr>
        <p:xfrm>
          <a:off x="968725" y="2791255"/>
          <a:ext cx="8001000" cy="2377260"/>
        </p:xfrm>
        <a:graphic>
          <a:graphicData uri="http://schemas.openxmlformats.org/drawingml/2006/table">
            <a:tbl>
              <a:tblPr>
                <a:noFill/>
                <a:tableStyleId>{2D9F494B-CF62-476D-90D5-F37E3CB4631E}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SHAP</a:t>
                      </a:r>
                      <a:endParaRPr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Decision Tree</a:t>
                      </a:r>
                      <a:endParaRPr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RMSE</a:t>
                      </a:r>
                      <a:endParaRPr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MAPE</a:t>
                      </a:r>
                      <a:r>
                        <a:rPr lang="ko-KR" dirty="0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(%)</a:t>
                      </a:r>
                      <a:endParaRPr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RMSE</a:t>
                      </a:r>
                      <a:endParaRPr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MAPE(%)</a:t>
                      </a:r>
                      <a:endParaRPr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SVR</a:t>
                      </a:r>
                      <a:endParaRPr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0.2261</a:t>
                      </a:r>
                      <a:endParaRPr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65.25</a:t>
                      </a:r>
                      <a:endParaRPr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0.2164</a:t>
                      </a:r>
                      <a:endParaRPr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61.16</a:t>
                      </a:r>
                      <a:endParaRPr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RandomForest</a:t>
                      </a:r>
                      <a:endParaRPr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0.2200</a:t>
                      </a:r>
                      <a:endParaRPr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62.32</a:t>
                      </a:r>
                      <a:endParaRPr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0.2151</a:t>
                      </a:r>
                      <a:endParaRPr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62.96</a:t>
                      </a:r>
                      <a:endParaRPr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XGBoost</a:t>
                      </a:r>
                      <a:endParaRPr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0.2357</a:t>
                      </a:r>
                      <a:endParaRPr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60.93</a:t>
                      </a:r>
                      <a:endParaRPr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0.2206</a:t>
                      </a:r>
                      <a:endParaRPr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63.75</a:t>
                      </a:r>
                      <a:endParaRPr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DNN</a:t>
                      </a:r>
                      <a:endParaRPr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0.2233</a:t>
                      </a:r>
                      <a:endParaRPr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40.91</a:t>
                      </a:r>
                      <a:endParaRPr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0.2462</a:t>
                      </a:r>
                      <a:endParaRPr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49.64</a:t>
                      </a:r>
                      <a:endParaRPr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1"/>
          <p:cNvSpPr txBox="1"/>
          <p:nvPr/>
        </p:nvSpPr>
        <p:spPr>
          <a:xfrm>
            <a:off x="232386" y="417126"/>
            <a:ext cx="5019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r>
              <a:rPr 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3</a:t>
            </a:r>
            <a:r>
              <a:rPr lang="ko-KR" sz="1400" b="1" i="0" u="none" strike="noStrike" cap="none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.</a:t>
            </a:r>
            <a:r>
              <a:rPr 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4 연구결과 </a:t>
            </a:r>
            <a:endParaRPr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62" name="Google Shape;562;p31"/>
          <p:cNvSpPr/>
          <p:nvPr/>
        </p:nvSpPr>
        <p:spPr>
          <a:xfrm>
            <a:off x="232386" y="782056"/>
            <a:ext cx="9473700" cy="861000"/>
          </a:xfrm>
          <a:prstGeom prst="rect">
            <a:avLst/>
          </a:prstGeom>
          <a:gradFill>
            <a:gsLst>
              <a:gs pos="0">
                <a:srgbClr val="F8F9FB"/>
              </a:gs>
              <a:gs pos="100000">
                <a:srgbClr val="E3E4EA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51998" marR="0" lvl="0" indent="-17999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성능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미충족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원인을 파악하기 위해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Decision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Tree 모델의 ‘운전 누적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시간’이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적은 class1의 특성 파악함</a:t>
            </a:r>
            <a:endParaRPr sz="12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251998" marR="0" lvl="0" indent="-17999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class1이 제일 많이 분류된 가지(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value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=37)의 분류 기준 파악함</a:t>
            </a:r>
            <a:endParaRPr sz="12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251998" marR="0" lvl="0" indent="-17999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성능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미충족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원인으로 판단할 수 있는 인자는 ‘전류(1차)’, ‘핀치두께2-중’, ‘1-핀치횟수’, ‘핀치두께-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상’으로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판단됨</a:t>
            </a:r>
            <a:endParaRPr sz="12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63" name="Google Shape;563;p31"/>
          <p:cNvSpPr/>
          <p:nvPr/>
        </p:nvSpPr>
        <p:spPr>
          <a:xfrm rot="5400000">
            <a:off x="170698" y="1803361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DBD1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31"/>
          <p:cNvSpPr txBox="1"/>
          <p:nvPr/>
        </p:nvSpPr>
        <p:spPr>
          <a:xfrm>
            <a:off x="320280" y="1716080"/>
            <a:ext cx="282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lang="ko-KR" sz="1200" b="1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미충족 원인 파악</a:t>
            </a:r>
            <a:endParaRPr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65" name="Google Shape;565;p31"/>
          <p:cNvSpPr/>
          <p:nvPr/>
        </p:nvSpPr>
        <p:spPr>
          <a:xfrm rot="5400000">
            <a:off x="82803" y="530395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84C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31"/>
          <p:cNvSpPr txBox="1">
            <a:spLocks noGrp="1"/>
          </p:cNvSpPr>
          <p:nvPr>
            <p:ph type="sldNum" idx="12"/>
          </p:nvPr>
        </p:nvSpPr>
        <p:spPr>
          <a:xfrm>
            <a:off x="7677150" y="6492875"/>
            <a:ext cx="2229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31"/>
          <p:cNvSpPr/>
          <p:nvPr/>
        </p:nvSpPr>
        <p:spPr>
          <a:xfrm rot="5400000">
            <a:off x="12365" y="151485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1E9A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31"/>
          <p:cNvSpPr txBox="1"/>
          <p:nvPr/>
        </p:nvSpPr>
        <p:spPr>
          <a:xfrm>
            <a:off x="173949" y="31440"/>
            <a:ext cx="417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rPr 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3</a:t>
            </a:r>
            <a:r>
              <a:rPr lang="ko-KR" sz="1600" b="1" i="0" u="none" strike="noStrike" cap="non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. </a:t>
            </a:r>
            <a:r>
              <a:rPr 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세부 연구내용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571" name="Google Shape;571;p31"/>
          <p:cNvGraphicFramePr/>
          <p:nvPr>
            <p:extLst>
              <p:ext uri="{D42A27DB-BD31-4B8C-83A1-F6EECF244321}">
                <p14:modId xmlns:p14="http://schemas.microsoft.com/office/powerpoint/2010/main" val="1659000753"/>
              </p:ext>
            </p:extLst>
          </p:nvPr>
        </p:nvGraphicFramePr>
        <p:xfrm>
          <a:off x="5705350" y="2591400"/>
          <a:ext cx="3000000" cy="1905000"/>
        </p:xfrm>
        <a:graphic>
          <a:graphicData uri="http://schemas.openxmlformats.org/drawingml/2006/table">
            <a:tbl>
              <a:tblPr>
                <a:noFill/>
                <a:tableStyleId>{2D9F494B-CF62-476D-90D5-F37E3CB4631E}</a:tableStyleId>
              </a:tblPr>
              <a:tblGrid>
                <a:gridCol w="15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Malgun Gothic"/>
                          <a:sym typeface="Malgun Gothic"/>
                        </a:rPr>
                        <a:t>성능 저하 인자</a:t>
                      </a:r>
                      <a:endParaRPr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Malgun Gothic"/>
                          <a:sym typeface="Malgun Gothic"/>
                        </a:rPr>
                        <a:t>기준값</a:t>
                      </a:r>
                      <a:endParaRPr sz="10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Malgun Gothic"/>
                          <a:sym typeface="Malgun Gothic"/>
                        </a:rPr>
                        <a:t>전류(1차)</a:t>
                      </a:r>
                      <a:endParaRPr sz="10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Malgun Gothic"/>
                          <a:sym typeface="Malgun Gothic"/>
                        </a:rPr>
                        <a:t>≤ 47.12</a:t>
                      </a:r>
                      <a:endParaRPr sz="10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Malgun Gothic"/>
                          <a:sym typeface="Malgun Gothic"/>
                        </a:rPr>
                        <a:t>핀치두께2-중</a:t>
                      </a:r>
                      <a:endParaRPr sz="10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Malgun Gothic"/>
                          <a:sym typeface="Malgun Gothic"/>
                        </a:rPr>
                        <a:t>&gt; 4.352</a:t>
                      </a:r>
                      <a:endParaRPr sz="10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Malgun Gothic"/>
                          <a:sym typeface="Malgun Gothic"/>
                        </a:rPr>
                        <a:t>1-핀치횟수</a:t>
                      </a:r>
                      <a:endParaRPr sz="10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Malgun Gothic"/>
                          <a:sym typeface="Malgun Gothic"/>
                        </a:rPr>
                        <a:t>&gt; 27.245</a:t>
                      </a:r>
                      <a:endParaRPr sz="10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Malgun Gothic"/>
                          <a:sym typeface="Malgun Gothic"/>
                        </a:rPr>
                        <a:t>핀치두께-상</a:t>
                      </a:r>
                      <a:endParaRPr sz="10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Malgun Gothic"/>
                          <a:sym typeface="Malgun Gothic"/>
                        </a:rPr>
                        <a:t>≤ 4.552</a:t>
                      </a:r>
                      <a:endParaRPr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72" name="Google Shape;5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613" y="2324161"/>
            <a:ext cx="2557323" cy="3789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31"/>
          <p:cNvCxnSpPr/>
          <p:nvPr/>
        </p:nvCxnSpPr>
        <p:spPr>
          <a:xfrm>
            <a:off x="4794925" y="2359075"/>
            <a:ext cx="0" cy="38193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74" name="Google Shape;574;p31"/>
          <p:cNvSpPr txBox="1"/>
          <p:nvPr/>
        </p:nvSpPr>
        <p:spPr>
          <a:xfrm>
            <a:off x="1119082" y="2020113"/>
            <a:ext cx="2624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lang="ko-KR" sz="1200" b="1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&lt;Decision Tree의 메인 path&gt;</a:t>
            </a:r>
            <a:endParaRPr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75" name="Google Shape;575;p31"/>
          <p:cNvSpPr txBox="1"/>
          <p:nvPr/>
        </p:nvSpPr>
        <p:spPr>
          <a:xfrm>
            <a:off x="5752149" y="2030963"/>
            <a:ext cx="2906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lang="ko-KR" sz="1200" b="1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&lt;성능 미충족 원인으로 판단되는 인자&gt;</a:t>
            </a:r>
            <a:endParaRPr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2"/>
          <p:cNvSpPr txBox="1"/>
          <p:nvPr/>
        </p:nvSpPr>
        <p:spPr>
          <a:xfrm>
            <a:off x="232386" y="417126"/>
            <a:ext cx="501912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r>
              <a:rPr lang="ko-KR" b="1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 결론</a:t>
            </a:r>
            <a:endParaRPr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81" name="Google Shape;581;p32"/>
          <p:cNvSpPr/>
          <p:nvPr/>
        </p:nvSpPr>
        <p:spPr>
          <a:xfrm>
            <a:off x="232375" y="782049"/>
            <a:ext cx="9473700" cy="1044600"/>
          </a:xfrm>
          <a:prstGeom prst="rect">
            <a:avLst/>
          </a:prstGeom>
          <a:gradFill>
            <a:gsLst>
              <a:gs pos="0">
                <a:srgbClr val="F8F9FB"/>
              </a:gs>
              <a:gs pos="100000">
                <a:srgbClr val="E3E4EA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51998" marR="0" lvl="0" indent="-17999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SHAP,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Decision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Tree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알고리즘으로 각각에 대한 주요인자 선정 후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머신러닝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, 딥러닝 방법을 적용하여 수명을 추정하였음</a:t>
            </a:r>
            <a:endParaRPr sz="12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251998" marR="0" lvl="0" indent="-17999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성능평가 지표는 RMSE, </a:t>
            </a:r>
            <a:r>
              <a:rPr lang="ko-KR" sz="1200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MAPE를</a:t>
            </a: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사용하였으며, 모든 </a:t>
            </a:r>
            <a:r>
              <a:rPr lang="ko-KR" sz="1200" dirty="0" err="1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case의</a:t>
            </a: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성능 비교 결과 SHAP 기반의 DNN 모델이 가장 뛰어난 성능을 보인</a:t>
            </a:r>
            <a:r>
              <a:rPr lang="en-US" alt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200" dirty="0">
                <a:solidFill>
                  <a:schemeClr val="dk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것으로 확인됨 </a:t>
            </a:r>
            <a:endParaRPr sz="1200" dirty="0">
              <a:solidFill>
                <a:schemeClr val="dk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251998" marR="0" lvl="0" indent="-17999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또한 성능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미충족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원인을 파악하기 위해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Decision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Tree 모델의 운전 누적 시간이 적은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class를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파악 후, 원인 인자를 도출하였음</a:t>
            </a:r>
            <a:endParaRPr sz="12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82" name="Google Shape;582;p32"/>
          <p:cNvSpPr/>
          <p:nvPr/>
        </p:nvSpPr>
        <p:spPr>
          <a:xfrm rot="5400000">
            <a:off x="82732" y="530461"/>
            <a:ext cx="271338" cy="102305"/>
          </a:xfrm>
          <a:prstGeom prst="roundRect">
            <a:avLst>
              <a:gd name="adj" fmla="val 16667"/>
            </a:avLst>
          </a:prstGeom>
          <a:solidFill>
            <a:srgbClr val="84C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32"/>
          <p:cNvSpPr txBox="1">
            <a:spLocks noGrp="1"/>
          </p:cNvSpPr>
          <p:nvPr>
            <p:ph type="sldNum" idx="12"/>
          </p:nvPr>
        </p:nvSpPr>
        <p:spPr>
          <a:xfrm>
            <a:off x="7677150" y="6492875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32"/>
          <p:cNvSpPr/>
          <p:nvPr/>
        </p:nvSpPr>
        <p:spPr>
          <a:xfrm rot="5400000">
            <a:off x="12294" y="151551"/>
            <a:ext cx="271338" cy="102305"/>
          </a:xfrm>
          <a:prstGeom prst="roundRect">
            <a:avLst>
              <a:gd name="adj" fmla="val 16667"/>
            </a:avLst>
          </a:prstGeom>
          <a:solidFill>
            <a:srgbClr val="1E9A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32"/>
          <p:cNvSpPr txBox="1"/>
          <p:nvPr/>
        </p:nvSpPr>
        <p:spPr>
          <a:xfrm>
            <a:off x="173949" y="31440"/>
            <a:ext cx="417227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rPr lang="ko-KR" sz="1600" b="1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4</a:t>
            </a:r>
            <a:r>
              <a:rPr lang="ko-KR" sz="1600" b="1" i="0" u="none" strike="noStrike" cap="none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. 결론</a:t>
            </a:r>
            <a:endParaRPr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86" name="Google Shape;586;p32"/>
          <p:cNvGrpSpPr/>
          <p:nvPr/>
        </p:nvGrpSpPr>
        <p:grpSpPr>
          <a:xfrm>
            <a:off x="1462229" y="1997375"/>
            <a:ext cx="6981546" cy="4034519"/>
            <a:chOff x="1396152" y="2065062"/>
            <a:chExt cx="6981546" cy="4034519"/>
          </a:xfrm>
        </p:grpSpPr>
        <p:grpSp>
          <p:nvGrpSpPr>
            <p:cNvPr id="587" name="Google Shape;587;p32"/>
            <p:cNvGrpSpPr/>
            <p:nvPr/>
          </p:nvGrpSpPr>
          <p:grpSpPr>
            <a:xfrm>
              <a:off x="1396152" y="3310056"/>
              <a:ext cx="1320097" cy="1178933"/>
              <a:chOff x="1028595" y="3293278"/>
              <a:chExt cx="1320097" cy="1178933"/>
            </a:xfrm>
          </p:grpSpPr>
          <p:sp>
            <p:nvSpPr>
              <p:cNvPr id="588" name="Google Shape;588;p32"/>
              <p:cNvSpPr/>
              <p:nvPr/>
            </p:nvSpPr>
            <p:spPr>
              <a:xfrm>
                <a:off x="1028595" y="3293278"/>
                <a:ext cx="1320097" cy="1178933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E6E6E6"/>
              </a:solidFill>
              <a:ln w="12700" cap="flat" cmpd="sng">
                <a:solidFill>
                  <a:srgbClr val="1E9A8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1118564" y="3402677"/>
                <a:ext cx="1140158" cy="960135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1E9A8D"/>
              </a:solidFill>
              <a:ln w="12700" cap="flat" cmpd="sng">
                <a:solidFill>
                  <a:srgbClr val="39A0B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0" name="Google Shape;590;p32"/>
            <p:cNvGrpSpPr/>
            <p:nvPr/>
          </p:nvGrpSpPr>
          <p:grpSpPr>
            <a:xfrm>
              <a:off x="3516617" y="2065062"/>
              <a:ext cx="4861081" cy="954175"/>
              <a:chOff x="3214613" y="1914060"/>
              <a:chExt cx="4861081" cy="954175"/>
            </a:xfrm>
          </p:grpSpPr>
          <p:sp>
            <p:nvSpPr>
              <p:cNvPr id="591" name="Google Shape;591;p32"/>
              <p:cNvSpPr/>
              <p:nvPr/>
            </p:nvSpPr>
            <p:spPr>
              <a:xfrm>
                <a:off x="3696594" y="1916335"/>
                <a:ext cx="4379100" cy="951900"/>
              </a:xfrm>
              <a:prstGeom prst="roundRect">
                <a:avLst>
                  <a:gd name="adj" fmla="val 16667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3779792" y="1914060"/>
                <a:ext cx="2098406" cy="271049"/>
              </a:xfrm>
              <a:prstGeom prst="trapezoid">
                <a:avLst>
                  <a:gd name="adj" fmla="val 27449"/>
                </a:avLst>
              </a:prstGeom>
              <a:solidFill>
                <a:srgbClr val="1E9A8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93" name="Google Shape;593;p32"/>
              <p:cNvGrpSpPr/>
              <p:nvPr/>
            </p:nvGrpSpPr>
            <p:grpSpPr>
              <a:xfrm>
                <a:off x="3214613" y="1918594"/>
                <a:ext cx="963951" cy="860871"/>
                <a:chOff x="3214613" y="1918594"/>
                <a:chExt cx="963951" cy="860871"/>
              </a:xfrm>
            </p:grpSpPr>
            <p:sp>
              <p:nvSpPr>
                <p:cNvPr id="594" name="Google Shape;594;p32"/>
                <p:cNvSpPr/>
                <p:nvPr/>
              </p:nvSpPr>
              <p:spPr>
                <a:xfrm>
                  <a:off x="3214613" y="1918594"/>
                  <a:ext cx="963951" cy="86087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E6E6E6"/>
                </a:solidFill>
                <a:ln w="12700" cap="flat" cmpd="sng">
                  <a:solidFill>
                    <a:srgbClr val="1E9A8D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5" name="Google Shape;595;p32"/>
                <p:cNvSpPr/>
                <p:nvPr/>
              </p:nvSpPr>
              <p:spPr>
                <a:xfrm>
                  <a:off x="3280310" y="1998478"/>
                  <a:ext cx="832557" cy="701102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1E9A8D"/>
                </a:solidFill>
                <a:ln w="12700" cap="flat" cmpd="sng">
                  <a:solidFill>
                    <a:srgbClr val="39A0B5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96" name="Google Shape;596;p32"/>
              <p:cNvSpPr/>
              <p:nvPr/>
            </p:nvSpPr>
            <p:spPr>
              <a:xfrm>
                <a:off x="4153394" y="2198410"/>
                <a:ext cx="3897000" cy="663497"/>
              </a:xfrm>
              <a:prstGeom prst="roundRect">
                <a:avLst>
                  <a:gd name="adj" fmla="val 4672"/>
                </a:avLst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171450" marR="0" lvl="0" indent="-17145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"/>
                  <a:buChar char="•"/>
                </a:pPr>
                <a:r>
                  <a:rPr lang="ko-KR" sz="1100" dirty="0">
                    <a:solidFill>
                      <a:srgbClr val="262626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Times New Roman"/>
                    <a:sym typeface="Times New Roman"/>
                  </a:rPr>
                  <a:t>수명, 공정데이터에 </a:t>
                </a:r>
                <a:r>
                  <a:rPr lang="ko-KR" sz="1100" dirty="0" err="1">
                    <a:solidFill>
                      <a:srgbClr val="262626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Times New Roman"/>
                    <a:sym typeface="Times New Roman"/>
                  </a:rPr>
                  <a:t>머신러닝</a:t>
                </a:r>
                <a:r>
                  <a:rPr lang="ko-KR" sz="1100" dirty="0">
                    <a:solidFill>
                      <a:srgbClr val="262626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Times New Roman"/>
                    <a:sym typeface="Times New Roman"/>
                  </a:rPr>
                  <a:t>, </a:t>
                </a:r>
                <a:r>
                  <a:rPr lang="ko-KR" sz="1100" dirty="0" err="1">
                    <a:solidFill>
                      <a:srgbClr val="262626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Times New Roman"/>
                    <a:sym typeface="Times New Roman"/>
                  </a:rPr>
                  <a:t>딥러닝을</a:t>
                </a:r>
                <a:r>
                  <a:rPr lang="ko-KR" sz="1100" dirty="0">
                    <a:solidFill>
                      <a:srgbClr val="262626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Times New Roman"/>
                    <a:sym typeface="Times New Roman"/>
                  </a:rPr>
                  <a:t> 적용하여 예측된 결과를 통해, 이전의 수명을 학습하여 구하고자 하는 정확한 수명을 추정할 수 있음</a:t>
                </a:r>
                <a:endParaRPr sz="1100" dirty="0">
                  <a:solidFill>
                    <a:srgbClr val="26262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imes New Roman"/>
                  <a:sym typeface="Times New Roman"/>
                </a:endParaRPr>
              </a:p>
            </p:txBody>
          </p:sp>
          <p:sp>
            <p:nvSpPr>
              <p:cNvPr id="597" name="Google Shape;597;p32"/>
              <p:cNvSpPr txBox="1"/>
              <p:nvPr/>
            </p:nvSpPr>
            <p:spPr>
              <a:xfrm>
                <a:off x="4112866" y="1914912"/>
                <a:ext cx="102527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 dirty="0">
                    <a:solidFill>
                      <a:schemeClr val="lt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Times New Roman"/>
                    <a:sym typeface="Times New Roman"/>
                  </a:rPr>
                  <a:t>정확한 수명</a:t>
                </a:r>
                <a:endParaRPr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598" name="Google Shape;598;p32"/>
            <p:cNvGrpSpPr/>
            <p:nvPr/>
          </p:nvGrpSpPr>
          <p:grpSpPr>
            <a:xfrm>
              <a:off x="3516617" y="3457912"/>
              <a:ext cx="4861081" cy="1101496"/>
              <a:chOff x="3214613" y="3184344"/>
              <a:chExt cx="4861081" cy="1101496"/>
            </a:xfrm>
          </p:grpSpPr>
          <p:sp>
            <p:nvSpPr>
              <p:cNvPr id="599" name="Google Shape;599;p32"/>
              <p:cNvSpPr/>
              <p:nvPr/>
            </p:nvSpPr>
            <p:spPr>
              <a:xfrm>
                <a:off x="3696594" y="3333940"/>
                <a:ext cx="4379100" cy="951900"/>
              </a:xfrm>
              <a:prstGeom prst="roundRect">
                <a:avLst>
                  <a:gd name="adj" fmla="val 16667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3779792" y="3184344"/>
                <a:ext cx="2098406" cy="271049"/>
              </a:xfrm>
              <a:prstGeom prst="trapezoid">
                <a:avLst>
                  <a:gd name="adj" fmla="val 27449"/>
                </a:avLst>
              </a:prstGeom>
              <a:solidFill>
                <a:srgbClr val="1E9A8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01" name="Google Shape;601;p32"/>
              <p:cNvGrpSpPr/>
              <p:nvPr/>
            </p:nvGrpSpPr>
            <p:grpSpPr>
              <a:xfrm>
                <a:off x="3214613" y="3188878"/>
                <a:ext cx="963951" cy="860871"/>
                <a:chOff x="3214613" y="1918594"/>
                <a:chExt cx="963951" cy="860871"/>
              </a:xfrm>
            </p:grpSpPr>
            <p:sp>
              <p:nvSpPr>
                <p:cNvPr id="602" name="Google Shape;602;p32"/>
                <p:cNvSpPr/>
                <p:nvPr/>
              </p:nvSpPr>
              <p:spPr>
                <a:xfrm>
                  <a:off x="3214613" y="1918594"/>
                  <a:ext cx="963951" cy="86087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E6E6E6"/>
                </a:solidFill>
                <a:ln w="12700" cap="flat" cmpd="sng">
                  <a:solidFill>
                    <a:srgbClr val="1E9A8D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03;p32"/>
                <p:cNvSpPr/>
                <p:nvPr/>
              </p:nvSpPr>
              <p:spPr>
                <a:xfrm>
                  <a:off x="3280310" y="1998478"/>
                  <a:ext cx="832557" cy="701102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1E9A8D"/>
                </a:solidFill>
                <a:ln w="12700" cap="flat" cmpd="sng">
                  <a:solidFill>
                    <a:srgbClr val="39A0B5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04" name="Google Shape;604;p32"/>
              <p:cNvSpPr txBox="1"/>
              <p:nvPr/>
            </p:nvSpPr>
            <p:spPr>
              <a:xfrm>
                <a:off x="4112866" y="3185196"/>
                <a:ext cx="17653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 dirty="0">
                    <a:solidFill>
                      <a:schemeClr val="lt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Times New Roman"/>
                    <a:sym typeface="Times New Roman"/>
                  </a:rPr>
                  <a:t>교체 주기</a:t>
                </a:r>
                <a:endParaRPr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4153396" y="3484999"/>
                <a:ext cx="3897077" cy="473691"/>
              </a:xfrm>
              <a:prstGeom prst="roundRect">
                <a:avLst>
                  <a:gd name="adj" fmla="val 4672"/>
                </a:avLst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171450" marR="0" lvl="0" indent="-17145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"/>
                  <a:buFont typeface="Arial"/>
                  <a:buChar char="•"/>
                </a:pPr>
                <a:r>
                  <a:rPr lang="ko-KR" sz="1100">
                    <a:solidFill>
                      <a:srgbClr val="262626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Times New Roman"/>
                    <a:sym typeface="Times New Roman"/>
                  </a:rPr>
                  <a:t>예측된 UV램프 수명에 현업에서 적용되는 공식을 적용하여 교체주기 계산</a:t>
                </a:r>
                <a:endParaRPr sz="1100">
                  <a:solidFill>
                    <a:srgbClr val="26262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imes New Roman"/>
                  <a:sym typeface="Times New Roman"/>
                </a:endParaRPr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4153395" y="3886806"/>
                <a:ext cx="3897000" cy="283884"/>
              </a:xfrm>
              <a:prstGeom prst="roundRect">
                <a:avLst>
                  <a:gd name="adj" fmla="val 4672"/>
                </a:avLst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171450" marR="0" lvl="0" indent="-17145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"/>
                  <a:buFont typeface="Arial"/>
                  <a:buChar char="•"/>
                </a:pPr>
                <a:r>
                  <a:rPr lang="ko-KR" sz="1100" dirty="0">
                    <a:solidFill>
                      <a:srgbClr val="262626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Times New Roman"/>
                    <a:sym typeface="Times New Roman"/>
                  </a:rPr>
                  <a:t>예) </a:t>
                </a:r>
                <a:r>
                  <a:rPr lang="ko-KR" sz="1100" dirty="0" err="1">
                    <a:solidFill>
                      <a:srgbClr val="262626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Times New Roman"/>
                    <a:sym typeface="Times New Roman"/>
                  </a:rPr>
                  <a:t>On-off</a:t>
                </a:r>
                <a:r>
                  <a:rPr lang="ko-KR" sz="1100" dirty="0">
                    <a:solidFill>
                      <a:srgbClr val="262626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Times New Roman"/>
                    <a:sym typeface="Times New Roman"/>
                  </a:rPr>
                  <a:t>  1번하고 한시간을 방치할 경우 10시간의 수명 감소</a:t>
                </a:r>
                <a:endParaRPr sz="1100" dirty="0">
                  <a:solidFill>
                    <a:srgbClr val="26262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607" name="Google Shape;607;p32"/>
            <p:cNvGrpSpPr/>
            <p:nvPr/>
          </p:nvGrpSpPr>
          <p:grpSpPr>
            <a:xfrm>
              <a:off x="3516617" y="4850763"/>
              <a:ext cx="4861081" cy="1248818"/>
              <a:chOff x="3214613" y="4699761"/>
              <a:chExt cx="4861081" cy="1248818"/>
            </a:xfrm>
          </p:grpSpPr>
          <p:sp>
            <p:nvSpPr>
              <p:cNvPr id="608" name="Google Shape;608;p32"/>
              <p:cNvSpPr/>
              <p:nvPr/>
            </p:nvSpPr>
            <p:spPr>
              <a:xfrm>
                <a:off x="3696594" y="4996679"/>
                <a:ext cx="4379100" cy="951900"/>
              </a:xfrm>
              <a:prstGeom prst="roundRect">
                <a:avLst>
                  <a:gd name="adj" fmla="val 16667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32"/>
              <p:cNvSpPr/>
              <p:nvPr/>
            </p:nvSpPr>
            <p:spPr>
              <a:xfrm>
                <a:off x="3779792" y="4699761"/>
                <a:ext cx="2098406" cy="271049"/>
              </a:xfrm>
              <a:prstGeom prst="trapezoid">
                <a:avLst>
                  <a:gd name="adj" fmla="val 27449"/>
                </a:avLst>
              </a:prstGeom>
              <a:solidFill>
                <a:srgbClr val="1E9A8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10" name="Google Shape;610;p32"/>
              <p:cNvGrpSpPr/>
              <p:nvPr/>
            </p:nvGrpSpPr>
            <p:grpSpPr>
              <a:xfrm>
                <a:off x="3214613" y="4704295"/>
                <a:ext cx="963951" cy="860871"/>
                <a:chOff x="3214613" y="1918594"/>
                <a:chExt cx="963951" cy="860871"/>
              </a:xfrm>
            </p:grpSpPr>
            <p:sp>
              <p:nvSpPr>
                <p:cNvPr id="611" name="Google Shape;611;p32"/>
                <p:cNvSpPr/>
                <p:nvPr/>
              </p:nvSpPr>
              <p:spPr>
                <a:xfrm>
                  <a:off x="3214613" y="1918594"/>
                  <a:ext cx="963951" cy="86087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E6E6E6"/>
                </a:solidFill>
                <a:ln w="12700" cap="flat" cmpd="sng">
                  <a:solidFill>
                    <a:srgbClr val="1E9A8D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12;p32"/>
                <p:cNvSpPr/>
                <p:nvPr/>
              </p:nvSpPr>
              <p:spPr>
                <a:xfrm>
                  <a:off x="3280310" y="1998478"/>
                  <a:ext cx="832557" cy="701102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1E9A8D"/>
                </a:solidFill>
                <a:ln w="12700" cap="flat" cmpd="sng">
                  <a:solidFill>
                    <a:srgbClr val="39A0B5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13" name="Google Shape;613;p32"/>
              <p:cNvSpPr txBox="1"/>
              <p:nvPr/>
            </p:nvSpPr>
            <p:spPr>
              <a:xfrm>
                <a:off x="4112866" y="4700613"/>
                <a:ext cx="17653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>
                    <a:solidFill>
                      <a:schemeClr val="lt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Times New Roman"/>
                    <a:sym typeface="Times New Roman"/>
                  </a:rPr>
                  <a:t>성능 미충족 원인</a:t>
                </a:r>
                <a:endParaRPr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614" name="Google Shape;614;p32"/>
              <p:cNvSpPr/>
              <p:nvPr/>
            </p:nvSpPr>
            <p:spPr>
              <a:xfrm>
                <a:off x="4153396" y="5001963"/>
                <a:ext cx="3897077" cy="473691"/>
              </a:xfrm>
              <a:prstGeom prst="roundRect">
                <a:avLst>
                  <a:gd name="adj" fmla="val 4672"/>
                </a:avLst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171450" marR="0" lvl="0" indent="-17145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"/>
                  <a:buFont typeface="Arial"/>
                  <a:buChar char="•"/>
                </a:pPr>
                <a:r>
                  <a:rPr lang="ko-KR" sz="1100">
                    <a:solidFill>
                      <a:srgbClr val="262626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Times New Roman"/>
                    <a:sym typeface="Times New Roman"/>
                  </a:rPr>
                  <a:t>성능 미충족 원인을 파악하기 위해  Decision Tree 모델의 운전 누적 시간이 적은 class1 특성 파악</a:t>
                </a:r>
                <a:endParaRPr sz="1100">
                  <a:solidFill>
                    <a:srgbClr val="26262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imes New Roman"/>
                  <a:sym typeface="Times New Roman"/>
                </a:endParaRPr>
              </a:p>
            </p:txBody>
          </p:sp>
          <p:sp>
            <p:nvSpPr>
              <p:cNvPr id="615" name="Google Shape;615;p32"/>
              <p:cNvSpPr/>
              <p:nvPr/>
            </p:nvSpPr>
            <p:spPr>
              <a:xfrm>
                <a:off x="4153394" y="5398561"/>
                <a:ext cx="3897000" cy="473691"/>
              </a:xfrm>
              <a:prstGeom prst="roundRect">
                <a:avLst>
                  <a:gd name="adj" fmla="val 4672"/>
                </a:avLst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171450" marR="0" lvl="0" indent="-17145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"/>
                  <a:buFont typeface="Arial"/>
                  <a:buChar char="•"/>
                </a:pPr>
                <a:r>
                  <a:rPr lang="ko-KR" sz="1100">
                    <a:solidFill>
                      <a:srgbClr val="262626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Times New Roman"/>
                    <a:sym typeface="Times New Roman"/>
                  </a:rPr>
                  <a:t>성능 미충족 원인으로 판단할 수 있는 인자로 ‘전류(1차)’, ‘핀치두께2-중’, ‘1-핀치횟수’, ‘핀치두께-상’ 이 있음</a:t>
                </a:r>
                <a:endParaRPr sz="1100">
                  <a:solidFill>
                    <a:srgbClr val="26262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imes New Roman"/>
                  <a:sym typeface="Times New Roman"/>
                </a:endParaRPr>
              </a:p>
            </p:txBody>
          </p:sp>
        </p:grpSp>
        <p:cxnSp>
          <p:nvCxnSpPr>
            <p:cNvPr id="616" name="Google Shape;616;p32"/>
            <p:cNvCxnSpPr>
              <a:stCxn id="588" idx="5"/>
              <a:endCxn id="594" idx="3"/>
            </p:cNvCxnSpPr>
            <p:nvPr/>
          </p:nvCxnSpPr>
          <p:spPr>
            <a:xfrm rot="10800000" flipH="1">
              <a:off x="2421516" y="2500056"/>
              <a:ext cx="1095000" cy="810000"/>
            </a:xfrm>
            <a:prstGeom prst="straightConnector1">
              <a:avLst/>
            </a:prstGeom>
            <a:noFill/>
            <a:ln w="15875" cap="flat" cmpd="sng">
              <a:solidFill>
                <a:srgbClr val="1E9A8D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7" name="Google Shape;617;p32"/>
            <p:cNvCxnSpPr>
              <a:stCxn id="588" idx="0"/>
              <a:endCxn id="602" idx="3"/>
            </p:cNvCxnSpPr>
            <p:nvPr/>
          </p:nvCxnSpPr>
          <p:spPr>
            <a:xfrm rot="10800000" flipH="1">
              <a:off x="2716249" y="3892923"/>
              <a:ext cx="800400" cy="6600"/>
            </a:xfrm>
            <a:prstGeom prst="straightConnector1">
              <a:avLst/>
            </a:prstGeom>
            <a:noFill/>
            <a:ln w="15875" cap="flat" cmpd="sng">
              <a:solidFill>
                <a:srgbClr val="1E9A8D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8" name="Google Shape;618;p32"/>
            <p:cNvCxnSpPr>
              <a:stCxn id="588" idx="1"/>
              <a:endCxn id="611" idx="3"/>
            </p:cNvCxnSpPr>
            <p:nvPr/>
          </p:nvCxnSpPr>
          <p:spPr>
            <a:xfrm>
              <a:off x="2421516" y="4488989"/>
              <a:ext cx="1095000" cy="796800"/>
            </a:xfrm>
            <a:prstGeom prst="straightConnector1">
              <a:avLst/>
            </a:prstGeom>
            <a:noFill/>
            <a:ln w="15875" cap="flat" cmpd="sng">
              <a:solidFill>
                <a:srgbClr val="1E9A8D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pic>
          <p:nvPicPr>
            <p:cNvPr id="619" name="Google Shape;619;p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71731" y="3476639"/>
              <a:ext cx="563855" cy="5638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0" name="Google Shape;620;p32"/>
            <p:cNvSpPr txBox="1"/>
            <p:nvPr/>
          </p:nvSpPr>
          <p:spPr>
            <a:xfrm>
              <a:off x="1541019" y="4084519"/>
              <a:ext cx="1025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>
                  <a:solidFill>
                    <a:schemeClr val="lt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Times New Roman"/>
                  <a:sym typeface="Times New Roman"/>
                </a:rPr>
                <a:t>결론</a:t>
              </a:r>
              <a:endParaRPr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623" name="Google Shape;6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7750" y="3560675"/>
            <a:ext cx="578476" cy="57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7748" y="4922205"/>
            <a:ext cx="578476" cy="57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7747" y="2154099"/>
            <a:ext cx="578475" cy="573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2"/>
          <p:cNvGrpSpPr/>
          <p:nvPr/>
        </p:nvGrpSpPr>
        <p:grpSpPr>
          <a:xfrm>
            <a:off x="3671274" y="372812"/>
            <a:ext cx="2944041" cy="1248821"/>
            <a:chOff x="5831255" y="942916"/>
            <a:chExt cx="2944041" cy="1248821"/>
          </a:xfrm>
        </p:grpSpPr>
        <p:sp>
          <p:nvSpPr>
            <p:cNvPr id="112" name="Google Shape;112;p2"/>
            <p:cNvSpPr txBox="1"/>
            <p:nvPr/>
          </p:nvSpPr>
          <p:spPr>
            <a:xfrm>
              <a:off x="6335396" y="1083782"/>
              <a:ext cx="2439900" cy="1107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dirty="0">
                  <a:solidFill>
                    <a:schemeClr val="dk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Calibri"/>
                  <a:sym typeface="Calibri"/>
                </a:rPr>
                <a:t>서론</a:t>
              </a:r>
              <a:endParaRPr sz="2000" b="1" i="0" u="none" strike="noStrike" cap="none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i="0" u="none" strike="noStrike" cap="none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rPr>
                <a:t>  1.1 </a:t>
              </a:r>
              <a:r>
                <a:rPr lang="ko-KR" sz="120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rPr>
                <a:t>문제 정의</a:t>
              </a:r>
              <a:endParaRPr sz="1200" b="1" i="0" u="none" strike="noStrike" cap="none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i="0" u="none" strike="noStrike" cap="none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rPr>
                <a:t>  1.2 연구 목표</a:t>
              </a:r>
              <a:endParaRPr sz="1200" b="1" i="0" u="none" strike="noStrike" cap="none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5831255" y="942916"/>
              <a:ext cx="5725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 b="1" i="0" u="none" strike="noStrike" cap="none" dirty="0">
                  <a:solidFill>
                    <a:srgbClr val="3D4655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5400" b="1" dirty="0">
                <a:solidFill>
                  <a:srgbClr val="3D465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3671274" y="1538121"/>
            <a:ext cx="4852008" cy="1042445"/>
            <a:chOff x="5856942" y="2236534"/>
            <a:chExt cx="4852008" cy="1042445"/>
          </a:xfrm>
        </p:grpSpPr>
        <p:sp>
          <p:nvSpPr>
            <p:cNvPr id="115" name="Google Shape;115;p2"/>
            <p:cNvSpPr txBox="1"/>
            <p:nvPr/>
          </p:nvSpPr>
          <p:spPr>
            <a:xfrm>
              <a:off x="6387750" y="2448023"/>
              <a:ext cx="4321200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dirty="0">
                  <a:solidFill>
                    <a:schemeClr val="dk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Calibri"/>
                  <a:sym typeface="Calibri"/>
                </a:rPr>
                <a:t>연구 프로세스 </a:t>
              </a:r>
              <a:endParaRPr sz="20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ko-KR" sz="120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rPr>
                <a:t>2.1 연구 프로세스</a:t>
              </a:r>
              <a:endParaRPr sz="12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5856942" y="2236534"/>
              <a:ext cx="5725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 b="1">
                  <a:solidFill>
                    <a:srgbClr val="3D4655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5400" b="1">
                <a:solidFill>
                  <a:srgbClr val="3D465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2"/>
          <p:cNvSpPr/>
          <p:nvPr/>
        </p:nvSpPr>
        <p:spPr>
          <a:xfrm>
            <a:off x="0" y="0"/>
            <a:ext cx="9906000" cy="6858001"/>
          </a:xfrm>
          <a:prstGeom prst="frame">
            <a:avLst>
              <a:gd name="adj1" fmla="val 1250"/>
            </a:avLst>
          </a:prstGeom>
          <a:solidFill>
            <a:srgbClr val="1E9A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8" name="Google Shape;118;p2" descr="ê´ë ¨ ì´ë¯¸ì§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7241" y="133976"/>
            <a:ext cx="478260" cy="336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"/>
          <p:cNvSpPr txBox="1"/>
          <p:nvPr/>
        </p:nvSpPr>
        <p:spPr>
          <a:xfrm>
            <a:off x="493560" y="238852"/>
            <a:ext cx="9028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/>
                <a:sym typeface="Calibri"/>
              </a:rPr>
              <a:t>목 차</a:t>
            </a:r>
            <a:endParaRPr sz="2400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350849" y="354289"/>
            <a:ext cx="138791" cy="230792"/>
          </a:xfrm>
          <a:prstGeom prst="rect">
            <a:avLst/>
          </a:prstGeom>
          <a:solidFill>
            <a:srgbClr val="42424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121" name="Google Shape;121;p2"/>
          <p:cNvGrpSpPr/>
          <p:nvPr/>
        </p:nvGrpSpPr>
        <p:grpSpPr>
          <a:xfrm>
            <a:off x="3671274" y="2497153"/>
            <a:ext cx="4852008" cy="1873442"/>
            <a:chOff x="5856942" y="2236534"/>
            <a:chExt cx="4852008" cy="1873442"/>
          </a:xfrm>
        </p:grpSpPr>
        <p:sp>
          <p:nvSpPr>
            <p:cNvPr id="122" name="Google Shape;122;p2"/>
            <p:cNvSpPr txBox="1"/>
            <p:nvPr/>
          </p:nvSpPr>
          <p:spPr>
            <a:xfrm>
              <a:off x="6387750" y="2448023"/>
              <a:ext cx="4321200" cy="16619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dirty="0">
                  <a:solidFill>
                    <a:schemeClr val="dk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Calibri"/>
                  <a:sym typeface="Calibri"/>
                </a:rPr>
                <a:t>세부 연구내용</a:t>
              </a:r>
              <a:endParaRPr sz="20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rPr>
                <a:t>  3.1 데이터 </a:t>
              </a:r>
              <a:r>
                <a:rPr lang="ko-KR" sz="1200" b="1" dirty="0" err="1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rPr>
                <a:t>전처리</a:t>
              </a:r>
              <a:endParaRPr sz="12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rPr>
                <a:t>  3.2 주요 인자 선정</a:t>
              </a:r>
              <a:endParaRPr sz="12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rPr>
                <a:t>  3.3 데이터 모델링</a:t>
              </a:r>
              <a:endParaRPr sz="12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rPr>
                <a:t>  3.4 연구 결과</a:t>
              </a:r>
              <a:endParaRPr sz="12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 txBox="1"/>
            <p:nvPr/>
          </p:nvSpPr>
          <p:spPr>
            <a:xfrm>
              <a:off x="5856942" y="2236534"/>
              <a:ext cx="5725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 b="1">
                  <a:solidFill>
                    <a:srgbClr val="3D4655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5400" b="1">
                <a:solidFill>
                  <a:srgbClr val="3D465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2"/>
          <p:cNvGrpSpPr/>
          <p:nvPr/>
        </p:nvGrpSpPr>
        <p:grpSpPr>
          <a:xfrm>
            <a:off x="3671274" y="5523116"/>
            <a:ext cx="4851941" cy="923330"/>
            <a:chOff x="5856942" y="2236534"/>
            <a:chExt cx="4851941" cy="923330"/>
          </a:xfrm>
        </p:grpSpPr>
        <p:sp>
          <p:nvSpPr>
            <p:cNvPr id="125" name="Google Shape;125;p2"/>
            <p:cNvSpPr txBox="1"/>
            <p:nvPr/>
          </p:nvSpPr>
          <p:spPr>
            <a:xfrm>
              <a:off x="6387750" y="2448023"/>
              <a:ext cx="4321133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dirty="0" err="1">
                  <a:solidFill>
                    <a:schemeClr val="dk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Calibri"/>
                  <a:sym typeface="Calibri"/>
                </a:rPr>
                <a:t>Appendix</a:t>
              </a:r>
              <a:endParaRPr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6" name="Google Shape;126;p2"/>
            <p:cNvSpPr txBox="1"/>
            <p:nvPr/>
          </p:nvSpPr>
          <p:spPr>
            <a:xfrm>
              <a:off x="5856942" y="2236534"/>
              <a:ext cx="5725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 b="1">
                  <a:solidFill>
                    <a:srgbClr val="3D4655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5400" b="1">
                <a:solidFill>
                  <a:srgbClr val="3D465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2"/>
          <p:cNvGrpSpPr/>
          <p:nvPr/>
        </p:nvGrpSpPr>
        <p:grpSpPr>
          <a:xfrm>
            <a:off x="3671274" y="4287185"/>
            <a:ext cx="4852008" cy="1319444"/>
            <a:chOff x="5856942" y="2236534"/>
            <a:chExt cx="4852008" cy="1319444"/>
          </a:xfrm>
        </p:grpSpPr>
        <p:sp>
          <p:nvSpPr>
            <p:cNvPr id="128" name="Google Shape;128;p2"/>
            <p:cNvSpPr txBox="1"/>
            <p:nvPr/>
          </p:nvSpPr>
          <p:spPr>
            <a:xfrm>
              <a:off x="6387750" y="2448023"/>
              <a:ext cx="4321200" cy="1107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dirty="0">
                  <a:solidFill>
                    <a:schemeClr val="dk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Calibri"/>
                  <a:sym typeface="Calibri"/>
                </a:rPr>
                <a:t>결론</a:t>
              </a:r>
              <a:endParaRPr sz="20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endParaRPr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 txBox="1"/>
            <p:nvPr/>
          </p:nvSpPr>
          <p:spPr>
            <a:xfrm>
              <a:off x="5856942" y="2236534"/>
              <a:ext cx="5725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 b="1">
                  <a:solidFill>
                    <a:srgbClr val="3D4655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5400" b="1">
                <a:solidFill>
                  <a:srgbClr val="3D465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"/>
          <p:cNvSpPr txBox="1"/>
          <p:nvPr/>
        </p:nvSpPr>
        <p:spPr>
          <a:xfrm>
            <a:off x="232386" y="417126"/>
            <a:ext cx="4172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r>
              <a:rPr lang="ko-KR" sz="1500" b="1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문헌 연구</a:t>
            </a:r>
            <a:endParaRPr sz="13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31" name="Google Shape;631;p4"/>
          <p:cNvSpPr/>
          <p:nvPr/>
        </p:nvSpPr>
        <p:spPr>
          <a:xfrm rot="5400000">
            <a:off x="82732" y="530461"/>
            <a:ext cx="271338" cy="102305"/>
          </a:xfrm>
          <a:prstGeom prst="roundRect">
            <a:avLst>
              <a:gd name="adj" fmla="val 16667"/>
            </a:avLst>
          </a:prstGeom>
          <a:solidFill>
            <a:srgbClr val="84C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4"/>
          <p:cNvSpPr txBox="1">
            <a:spLocks noGrp="1"/>
          </p:cNvSpPr>
          <p:nvPr>
            <p:ph type="sldNum" idx="12"/>
          </p:nvPr>
        </p:nvSpPr>
        <p:spPr>
          <a:xfrm>
            <a:off x="7677150" y="6492875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4"/>
          <p:cNvSpPr/>
          <p:nvPr/>
        </p:nvSpPr>
        <p:spPr>
          <a:xfrm rot="5400000">
            <a:off x="12294" y="151551"/>
            <a:ext cx="271338" cy="102305"/>
          </a:xfrm>
          <a:prstGeom prst="roundRect">
            <a:avLst>
              <a:gd name="adj" fmla="val 16667"/>
            </a:avLst>
          </a:prstGeom>
          <a:solidFill>
            <a:srgbClr val="1E9A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4"/>
          <p:cNvSpPr txBox="1"/>
          <p:nvPr/>
        </p:nvSpPr>
        <p:spPr>
          <a:xfrm>
            <a:off x="173949" y="31440"/>
            <a:ext cx="417227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rPr 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5</a:t>
            </a:r>
            <a:r>
              <a:rPr lang="ko-KR" sz="1600" b="1" i="0" u="none" strike="noStrike" cap="non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. </a:t>
            </a:r>
            <a:r>
              <a:rPr 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APPENDIX</a:t>
            </a:r>
            <a:endParaRPr sz="1600" b="1" i="0" u="none" strike="noStrike" cap="non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graphicFrame>
        <p:nvGraphicFramePr>
          <p:cNvPr id="637" name="Google Shape;637;p4"/>
          <p:cNvGraphicFramePr/>
          <p:nvPr>
            <p:extLst>
              <p:ext uri="{D42A27DB-BD31-4B8C-83A1-F6EECF244321}">
                <p14:modId xmlns:p14="http://schemas.microsoft.com/office/powerpoint/2010/main" val="870986425"/>
              </p:ext>
            </p:extLst>
          </p:nvPr>
        </p:nvGraphicFramePr>
        <p:xfrm>
          <a:off x="565562" y="1033565"/>
          <a:ext cx="8398500" cy="2961290"/>
        </p:xfrm>
        <a:graphic>
          <a:graphicData uri="http://schemas.openxmlformats.org/drawingml/2006/table">
            <a:tbl>
              <a:tblPr>
                <a:noFill/>
                <a:tableStyleId>{2D9F494B-CF62-476D-90D5-F37E3CB4631E}</a:tableStyleId>
              </a:tblPr>
              <a:tblGrid>
                <a:gridCol w="100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5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9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No</a:t>
                      </a:r>
                      <a:r>
                        <a:rPr lang="ko-KR" sz="12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.</a:t>
                      </a:r>
                      <a:endParaRPr sz="12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논문제목</a:t>
                      </a:r>
                      <a:endParaRPr sz="12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i="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Journal</a:t>
                      </a:r>
                      <a:endParaRPr sz="1200" i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저자</a:t>
                      </a:r>
                      <a:endParaRPr sz="12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sz="12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UV램프의</a:t>
                      </a:r>
                      <a:r>
                        <a:rPr lang="ko-KR" sz="12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개요 및 품질</a:t>
                      </a:r>
                      <a:endParaRPr sz="12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Journal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of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the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Korean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sz="1200" i="0" dirty="0" err="1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institute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of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illuminating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and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electrical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installation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engineers</a:t>
                      </a:r>
                      <a:endParaRPr sz="12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운철희</a:t>
                      </a:r>
                      <a:endParaRPr sz="12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6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sz="12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리튬이온 배터리 수명 추정을 위한 용량 예측 </a:t>
                      </a:r>
                      <a:r>
                        <a:rPr lang="ko-KR" sz="120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머신러닝</a:t>
                      </a:r>
                      <a:r>
                        <a:rPr lang="ko-KR" sz="12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모델의 성능 비교</a:t>
                      </a:r>
                      <a:endParaRPr sz="12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한국가스학회지</a:t>
                      </a:r>
                      <a:endParaRPr sz="12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유상우, 신용범, 신동일</a:t>
                      </a:r>
                      <a:endParaRPr sz="12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endParaRPr sz="12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머신러닝 알고리즘을 이용한 회전체 베어링의 잔여수명 예측</a:t>
                      </a:r>
                      <a:endParaRPr sz="120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한국정밀공학회</a:t>
                      </a:r>
                      <a:endParaRPr sz="12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김병섭, </a:t>
                      </a:r>
                      <a:r>
                        <a:rPr lang="ko-KR" sz="120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이찬홍</a:t>
                      </a:r>
                      <a:endParaRPr sz="12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"/>
          <p:cNvSpPr txBox="1"/>
          <p:nvPr/>
        </p:nvSpPr>
        <p:spPr>
          <a:xfrm>
            <a:off x="232386" y="417126"/>
            <a:ext cx="4172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r>
              <a:rPr lang="ko-KR" altLang="en-US" sz="1500" b="1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부록</a:t>
            </a:r>
            <a:endParaRPr sz="13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31" name="Google Shape;631;p4"/>
          <p:cNvSpPr/>
          <p:nvPr/>
        </p:nvSpPr>
        <p:spPr>
          <a:xfrm rot="5400000">
            <a:off x="82732" y="530461"/>
            <a:ext cx="271338" cy="102305"/>
          </a:xfrm>
          <a:prstGeom prst="roundRect">
            <a:avLst>
              <a:gd name="adj" fmla="val 16667"/>
            </a:avLst>
          </a:prstGeom>
          <a:solidFill>
            <a:srgbClr val="84C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4"/>
          <p:cNvSpPr txBox="1">
            <a:spLocks noGrp="1"/>
          </p:cNvSpPr>
          <p:nvPr>
            <p:ph type="sldNum" idx="12"/>
          </p:nvPr>
        </p:nvSpPr>
        <p:spPr>
          <a:xfrm>
            <a:off x="7677150" y="6492875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4"/>
          <p:cNvSpPr/>
          <p:nvPr/>
        </p:nvSpPr>
        <p:spPr>
          <a:xfrm rot="5400000">
            <a:off x="12294" y="151551"/>
            <a:ext cx="271338" cy="102305"/>
          </a:xfrm>
          <a:prstGeom prst="roundRect">
            <a:avLst>
              <a:gd name="adj" fmla="val 16667"/>
            </a:avLst>
          </a:prstGeom>
          <a:solidFill>
            <a:srgbClr val="1E9A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4"/>
          <p:cNvSpPr txBox="1"/>
          <p:nvPr/>
        </p:nvSpPr>
        <p:spPr>
          <a:xfrm>
            <a:off x="173949" y="31440"/>
            <a:ext cx="417227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rPr 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5</a:t>
            </a:r>
            <a:r>
              <a:rPr lang="ko-KR" sz="1600" b="1" i="0" u="none" strike="noStrike" cap="non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. </a:t>
            </a:r>
            <a:r>
              <a:rPr 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APPENDIX</a:t>
            </a:r>
            <a:endParaRPr sz="1600" b="1" i="0" u="none" strike="noStrike" cap="non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0" name="Google Shape;563;p31">
            <a:extLst>
              <a:ext uri="{FF2B5EF4-FFF2-40B4-BE49-F238E27FC236}">
                <a16:creationId xmlns:a16="http://schemas.microsoft.com/office/drawing/2014/main" id="{32D4E5D6-3F36-4D90-9946-928E0C0A5A53}"/>
              </a:ext>
            </a:extLst>
          </p:cNvPr>
          <p:cNvSpPr/>
          <p:nvPr/>
        </p:nvSpPr>
        <p:spPr>
          <a:xfrm rot="5400000">
            <a:off x="170698" y="935078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DBD1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564;p31">
            <a:extLst>
              <a:ext uri="{FF2B5EF4-FFF2-40B4-BE49-F238E27FC236}">
                <a16:creationId xmlns:a16="http://schemas.microsoft.com/office/drawing/2014/main" id="{29F51B2D-6801-4B31-BD67-E4C8AB7AA4D1}"/>
              </a:ext>
            </a:extLst>
          </p:cNvPr>
          <p:cNvSpPr txBox="1"/>
          <p:nvPr/>
        </p:nvSpPr>
        <p:spPr>
          <a:xfrm>
            <a:off x="320280" y="847797"/>
            <a:ext cx="28293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Decision Tree</a:t>
            </a:r>
            <a:endParaRPr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083525-7D62-487A-94FC-026E01AE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49" y="1989720"/>
            <a:ext cx="9570146" cy="274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41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3"/>
          <p:cNvSpPr/>
          <p:nvPr/>
        </p:nvSpPr>
        <p:spPr>
          <a:xfrm>
            <a:off x="0" y="0"/>
            <a:ext cx="9906000" cy="6858001"/>
          </a:xfrm>
          <a:prstGeom prst="frame">
            <a:avLst>
              <a:gd name="adj1" fmla="val 1250"/>
            </a:avLst>
          </a:prstGeom>
          <a:solidFill>
            <a:srgbClr val="1E9A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5" name="Google Shape;645;p33" descr="ê´ë ¨ ì´ë¯¸ì§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7241" y="133976"/>
            <a:ext cx="478260" cy="336002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33"/>
          <p:cNvSpPr txBox="1"/>
          <p:nvPr/>
        </p:nvSpPr>
        <p:spPr>
          <a:xfrm>
            <a:off x="3023533" y="3013502"/>
            <a:ext cx="385893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감사합니다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 txBox="1"/>
          <p:nvPr/>
        </p:nvSpPr>
        <p:spPr>
          <a:xfrm>
            <a:off x="232386" y="417126"/>
            <a:ext cx="41722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r>
              <a:rPr lang="ko-KR" sz="1400" i="0" u="none" strike="noStrike" cap="none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1.1 </a:t>
            </a:r>
            <a:r>
              <a:rPr lang="ko-KR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문제정의</a:t>
            </a:r>
            <a:endParaRPr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232386" y="782056"/>
            <a:ext cx="9473589" cy="860871"/>
          </a:xfrm>
          <a:prstGeom prst="rect">
            <a:avLst/>
          </a:prstGeom>
          <a:gradFill>
            <a:gsLst>
              <a:gs pos="0">
                <a:srgbClr val="F8F9FB"/>
              </a:gs>
              <a:gs pos="100000">
                <a:srgbClr val="E3E4EA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51998" marR="0" lvl="0" indent="-17999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sym typeface="Malgun Gothic"/>
              </a:rPr>
              <a:t>UV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algun Gothic"/>
              </a:rPr>
              <a:t>램프의 수명 시험은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algun Gothic"/>
              </a:rPr>
              <a:t>2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algun Gothic"/>
              </a:rPr>
              <a:t>달 이상 긴 시간이 소요되어 전수조사에 어려움이 존재함</a:t>
            </a:r>
            <a:endParaRPr sz="1200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Malgun Gothic"/>
            </a:endParaRPr>
          </a:p>
          <a:p>
            <a:pPr marL="251998" marR="0" lvl="0" indent="-17999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algun Gothic"/>
              </a:rPr>
              <a:t>일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algun Gothic"/>
              </a:rPr>
              <a:t>2000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algun Gothic"/>
              </a:rPr>
              <a:t>개의 생산품 중 약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algun Gothic"/>
              </a:rPr>
              <a:t>1%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algun Gothic"/>
              </a:rPr>
              <a:t>만큼 선별하여 제품 수명 시험을 진행함</a:t>
            </a:r>
            <a:endParaRPr sz="1200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Malgun Gothic"/>
            </a:endParaRPr>
          </a:p>
          <a:p>
            <a:pPr marL="251997" marR="0" lvl="0" indent="-17999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algun Gothic"/>
              </a:rPr>
              <a:t>1%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algun Gothic"/>
              </a:rPr>
              <a:t>대상으로 수명 시험한 내용을 토대로 전체 생산 제품에 대한 수명을 설정함</a:t>
            </a:r>
            <a:endParaRPr sz="1200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Malgun Gothic"/>
            </a:endParaRPr>
          </a:p>
        </p:txBody>
      </p:sp>
      <p:sp>
        <p:nvSpPr>
          <p:cNvPr id="136" name="Google Shape;136;p3"/>
          <p:cNvSpPr/>
          <p:nvPr/>
        </p:nvSpPr>
        <p:spPr>
          <a:xfrm rot="5400000">
            <a:off x="170626" y="1803427"/>
            <a:ext cx="271338" cy="102305"/>
          </a:xfrm>
          <a:prstGeom prst="roundRect">
            <a:avLst>
              <a:gd name="adj" fmla="val 16667"/>
            </a:avLst>
          </a:prstGeom>
          <a:solidFill>
            <a:srgbClr val="DBD1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3"/>
          <p:cNvSpPr txBox="1"/>
          <p:nvPr/>
        </p:nvSpPr>
        <p:spPr>
          <a:xfrm>
            <a:off x="320280" y="1716080"/>
            <a:ext cx="282919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SzPts val="1200"/>
              <a:buFont typeface="Malgun Gothic"/>
              <a:buNone/>
              <a:defRPr sz="1200" b="1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</a:defRPr>
            </a:lvl1pPr>
          </a:lstStyle>
          <a:p>
            <a:r>
              <a:rPr lang="ko-KR" altLang="en-US" dirty="0">
                <a:sym typeface="Malgun Gothic"/>
              </a:rPr>
              <a:t>문제</a:t>
            </a:r>
            <a:r>
              <a:rPr lang="en-US" altLang="ko-KR" dirty="0">
                <a:sym typeface="Malgun Gothic"/>
              </a:rPr>
              <a:t> </a:t>
            </a:r>
            <a:r>
              <a:rPr lang="ko-KR" altLang="en-US" dirty="0">
                <a:sym typeface="Malgun Gothic"/>
              </a:rPr>
              <a:t>정의</a:t>
            </a:r>
            <a:endParaRPr dirty="0">
              <a:sym typeface="Malgun Gothic"/>
            </a:endParaRPr>
          </a:p>
        </p:txBody>
      </p:sp>
      <p:sp>
        <p:nvSpPr>
          <p:cNvPr id="138" name="Google Shape;138;p3"/>
          <p:cNvSpPr/>
          <p:nvPr/>
        </p:nvSpPr>
        <p:spPr>
          <a:xfrm rot="5400000">
            <a:off x="82732" y="530461"/>
            <a:ext cx="271338" cy="102305"/>
          </a:xfrm>
          <a:prstGeom prst="roundRect">
            <a:avLst>
              <a:gd name="adj" fmla="val 16667"/>
            </a:avLst>
          </a:prstGeom>
          <a:solidFill>
            <a:srgbClr val="84C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"/>
          <p:cNvSpPr txBox="1">
            <a:spLocks noGrp="1"/>
          </p:cNvSpPr>
          <p:nvPr>
            <p:ph type="sldNum" idx="12"/>
          </p:nvPr>
        </p:nvSpPr>
        <p:spPr>
          <a:xfrm>
            <a:off x="7677150" y="6492875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"/>
          <p:cNvSpPr/>
          <p:nvPr/>
        </p:nvSpPr>
        <p:spPr>
          <a:xfrm rot="5400000">
            <a:off x="12294" y="151551"/>
            <a:ext cx="271338" cy="102305"/>
          </a:xfrm>
          <a:prstGeom prst="roundRect">
            <a:avLst>
              <a:gd name="adj" fmla="val 16667"/>
            </a:avLst>
          </a:prstGeom>
          <a:solidFill>
            <a:srgbClr val="1E9A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"/>
          <p:cNvSpPr txBox="1"/>
          <p:nvPr/>
        </p:nvSpPr>
        <p:spPr>
          <a:xfrm>
            <a:off x="173949" y="31440"/>
            <a:ext cx="417227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rPr lang="ko-KR" sz="1600" b="1" i="0" u="none" strike="noStrike" cap="non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1. </a:t>
            </a:r>
            <a:r>
              <a:rPr 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서론</a:t>
            </a:r>
            <a:endParaRPr sz="1600" b="1" i="0" u="none" strike="noStrike" cap="non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42" name="Google Shape;142;p3"/>
          <p:cNvSpPr/>
          <p:nvPr/>
        </p:nvSpPr>
        <p:spPr>
          <a:xfrm>
            <a:off x="357448" y="2210582"/>
            <a:ext cx="2982652" cy="4066003"/>
          </a:xfrm>
          <a:prstGeom prst="roundRect">
            <a:avLst>
              <a:gd name="adj" fmla="val 5551"/>
            </a:avLst>
          </a:prstGeom>
          <a:noFill/>
          <a:ln w="28575" cap="flat" cmpd="sng">
            <a:solidFill>
              <a:srgbClr val="CADF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3"/>
          <p:cNvSpPr/>
          <p:nvPr/>
        </p:nvSpPr>
        <p:spPr>
          <a:xfrm>
            <a:off x="472256" y="2155256"/>
            <a:ext cx="2867844" cy="276999"/>
          </a:xfrm>
          <a:prstGeom prst="rect">
            <a:avLst/>
          </a:prstGeom>
          <a:solidFill>
            <a:srgbClr val="CADFF2"/>
          </a:solidFill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Malgun Gothic"/>
              <a:buNone/>
            </a:pPr>
            <a:r>
              <a:rPr lang="ko-KR" sz="1200" dirty="0"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전수조사에 어려움</a:t>
            </a:r>
            <a:endParaRPr sz="1200" i="0" u="none" strike="noStrike" cap="none" dirty="0">
              <a:solidFill>
                <a:srgbClr val="262626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44" name="Google Shape;144;p3"/>
          <p:cNvSpPr/>
          <p:nvPr/>
        </p:nvSpPr>
        <p:spPr>
          <a:xfrm>
            <a:off x="399284" y="2482819"/>
            <a:ext cx="2750191" cy="1581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4000" marR="0" lvl="0" indent="-144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</a:pP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데이터 측정에 있어 긴 시간을 소요해야 한다는 점에서 불편함이 있음</a:t>
            </a: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144000" marR="0" lvl="0" indent="-144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Malgun Gothic"/>
              <a:buChar char="•"/>
            </a:pP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램프의 특성 상 끄고 킴을 반복해야 되는 점에서 일정한 시험의 어려움이 있음</a:t>
            </a: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144000" marR="0" lvl="0" indent="-144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Malgun Gothic"/>
              <a:buChar char="•"/>
            </a:pPr>
            <a:r>
              <a:rPr lang="ko-KR" sz="11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수명시험의 특성인 모든 시간에 대한 센싱 데이터가 필요하지만, 어려움이 존재함</a:t>
            </a:r>
            <a:endParaRPr sz="11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45" name="Google Shape;145;p3"/>
          <p:cNvSpPr/>
          <p:nvPr/>
        </p:nvSpPr>
        <p:spPr>
          <a:xfrm>
            <a:off x="6728340" y="2210582"/>
            <a:ext cx="2982652" cy="4066003"/>
          </a:xfrm>
          <a:prstGeom prst="roundRect">
            <a:avLst>
              <a:gd name="adj" fmla="val 5551"/>
            </a:avLst>
          </a:prstGeom>
          <a:noFill/>
          <a:ln w="28575" cap="flat" cmpd="sng">
            <a:solidFill>
              <a:srgbClr val="5BDF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"/>
          <p:cNvSpPr/>
          <p:nvPr/>
        </p:nvSpPr>
        <p:spPr>
          <a:xfrm>
            <a:off x="234378" y="2113755"/>
            <a:ext cx="360000" cy="360000"/>
          </a:xfrm>
          <a:prstGeom prst="ellipse">
            <a:avLst/>
          </a:prstGeom>
          <a:solidFill>
            <a:srgbClr val="9DC3E6"/>
          </a:solidFill>
          <a:ln w="19050" cap="flat" cmpd="sng">
            <a:solidFill>
              <a:srgbClr val="86858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3"/>
          <p:cNvSpPr/>
          <p:nvPr/>
        </p:nvSpPr>
        <p:spPr>
          <a:xfrm>
            <a:off x="3544892" y="2205457"/>
            <a:ext cx="2982652" cy="4066003"/>
          </a:xfrm>
          <a:prstGeom prst="roundRect">
            <a:avLst>
              <a:gd name="adj" fmla="val 5551"/>
            </a:avLst>
          </a:prstGeom>
          <a:noFill/>
          <a:ln w="28575" cap="flat" cmpd="sng">
            <a:solidFill>
              <a:srgbClr val="C8E2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3"/>
          <p:cNvSpPr/>
          <p:nvPr/>
        </p:nvSpPr>
        <p:spPr>
          <a:xfrm>
            <a:off x="3586728" y="2482819"/>
            <a:ext cx="2750191" cy="1768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4000" marR="0" lvl="0" indent="-144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비용적인 측면에서 생산품 전체를 시험할 수 없기 때문에 1%만 선별하여 진행함</a:t>
            </a:r>
            <a:endParaRPr sz="1100" b="0" i="0" u="none" strike="noStrike" cap="none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144000" marR="0" lvl="0" indent="-74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144000" marR="0" lvl="0" indent="-144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데이터 분석에 있어 데이터의 개수 문제가 발생할 수 있음</a:t>
            </a:r>
            <a:endParaRPr sz="1100" b="0" i="0" u="none" strike="noStrike" cap="none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144000" marR="0" lvl="0" indent="-74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144000" marR="0" lvl="0" indent="-144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일별로 1%만 선별하기 때문에 공정의 상태에 따라 일별로 다른 데이터가 뽑힐 수 있음</a:t>
            </a:r>
            <a:endParaRPr sz="1100" b="0" i="0" u="none" strike="noStrike" cap="none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3659700" y="2155256"/>
            <a:ext cx="2867844" cy="276999"/>
          </a:xfrm>
          <a:prstGeom prst="rect">
            <a:avLst/>
          </a:prstGeom>
          <a:solidFill>
            <a:srgbClr val="C8E2A6"/>
          </a:solidFill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2000개의 생산품 중 1%만 선별하여 시험</a:t>
            </a:r>
            <a:endParaRPr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3421822" y="2113755"/>
            <a:ext cx="360000" cy="360000"/>
          </a:xfrm>
          <a:prstGeom prst="ellipse">
            <a:avLst/>
          </a:prstGeom>
          <a:solidFill>
            <a:srgbClr val="89C141"/>
          </a:solidFill>
          <a:ln w="19050" cap="flat" cmpd="sng">
            <a:solidFill>
              <a:srgbClr val="86858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3"/>
          <p:cNvSpPr/>
          <p:nvPr/>
        </p:nvSpPr>
        <p:spPr>
          <a:xfrm>
            <a:off x="6879068" y="2155256"/>
            <a:ext cx="2867700" cy="276900"/>
          </a:xfrm>
          <a:prstGeom prst="rect">
            <a:avLst/>
          </a:prstGeom>
          <a:solidFill>
            <a:srgbClr val="5BDFD2"/>
          </a:solidFill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1%를 대상으로 시험 전체의 수명을 추정</a:t>
            </a:r>
            <a:endParaRPr sz="1200" i="0" u="none" strike="noStrike" cap="none">
              <a:solidFill>
                <a:srgbClr val="262626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52" name="Google Shape;152;p3"/>
          <p:cNvSpPr/>
          <p:nvPr/>
        </p:nvSpPr>
        <p:spPr>
          <a:xfrm>
            <a:off x="6641190" y="2113755"/>
            <a:ext cx="360000" cy="360000"/>
          </a:xfrm>
          <a:prstGeom prst="ellipse">
            <a:avLst/>
          </a:prstGeom>
          <a:solidFill>
            <a:srgbClr val="1E9A8D"/>
          </a:solidFill>
          <a:ln w="19050" cap="flat" cmpd="sng">
            <a:solidFill>
              <a:srgbClr val="86858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910" y="4513788"/>
            <a:ext cx="1842350" cy="184237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"/>
          <p:cNvSpPr/>
          <p:nvPr/>
        </p:nvSpPr>
        <p:spPr>
          <a:xfrm>
            <a:off x="6832240" y="2482819"/>
            <a:ext cx="2750191" cy="2140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4000" marR="0" lvl="0" indent="-144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데이터가 선형으로 보이는 경우 추세를 활용한 예측이 가능하며, 비선형의 경우 상호작용을 통해 예측해야 함</a:t>
            </a:r>
            <a:endParaRPr sz="110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144000" marR="0" lvl="0" indent="-144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적은 데이터를 이용해 미래를 예측하는 모델링을 실시해야 함</a:t>
            </a:r>
            <a:endParaRPr sz="1100" b="0" i="0" u="none" strike="noStrike" cap="none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144000" marR="0" lvl="0" indent="-74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144000" marR="0" lvl="0" indent="-144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</a:pPr>
            <a:r>
              <a:rPr lang="ko-KR" sz="110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예측이 되도 정확도가 떨어질 수 있다는 문제가 있음</a:t>
            </a:r>
            <a:endParaRPr sz="1100" b="0" i="0" u="none" strike="noStrike" cap="none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144000" marR="0" lvl="0" indent="-74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55" name="Google Shape;15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506" y="4352550"/>
            <a:ext cx="1842350" cy="18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500" y="4446318"/>
            <a:ext cx="1842350" cy="184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 txBox="1"/>
          <p:nvPr/>
        </p:nvSpPr>
        <p:spPr>
          <a:xfrm>
            <a:off x="232386" y="417126"/>
            <a:ext cx="41722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r>
              <a:rPr lang="ko-KR" sz="1400" i="0" u="none" strike="noStrike" cap="none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1.2 연구 목표</a:t>
            </a:r>
            <a:endParaRPr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232386" y="782056"/>
            <a:ext cx="9473589" cy="860871"/>
          </a:xfrm>
          <a:prstGeom prst="rect">
            <a:avLst/>
          </a:prstGeom>
          <a:gradFill>
            <a:gsLst>
              <a:gs pos="0">
                <a:srgbClr val="F8F9FB"/>
              </a:gs>
              <a:gs pos="100000">
                <a:srgbClr val="E3E4EA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0598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본 연구에서는 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전수조사의 어려움, 일별 생산품의 1% 선별시험, 1% 대상으로 전체 수명을 추정하는 문제에 대해 정의함</a:t>
            </a:r>
            <a:endParaRPr sz="1200" b="0" i="0" u="none" strike="noStrike" cap="none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300598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머신러닝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및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딥러닝</a:t>
            </a:r>
            <a:r>
              <a:rPr lang="ko-KR" sz="1200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을</a:t>
            </a:r>
            <a:r>
              <a:rPr lang="ko-KR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적용하여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UV램프</a:t>
            </a:r>
            <a:r>
              <a:rPr lang="ko-KR" sz="1200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의</a:t>
            </a:r>
            <a:r>
              <a:rPr lang="ko-KR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수명 추정 및 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잔여수명 </a:t>
            </a:r>
            <a:r>
              <a:rPr lang="ko-KR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모델을 수립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함</a:t>
            </a:r>
            <a:endParaRPr sz="120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300598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모델 수립을 통해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UV램프의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정확한 수명, 교체주기 및 성능 미 충족 원인 분석을 수행함</a:t>
            </a:r>
            <a:endParaRPr sz="1200" b="0" i="0" u="none" strike="noStrike" cap="none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65" name="Google Shape;165;p5"/>
          <p:cNvSpPr/>
          <p:nvPr/>
        </p:nvSpPr>
        <p:spPr>
          <a:xfrm rot="5400000">
            <a:off x="170626" y="1803427"/>
            <a:ext cx="271338" cy="102305"/>
          </a:xfrm>
          <a:prstGeom prst="roundRect">
            <a:avLst>
              <a:gd name="adj" fmla="val 16667"/>
            </a:avLst>
          </a:prstGeom>
          <a:solidFill>
            <a:srgbClr val="DBD1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5"/>
          <p:cNvSpPr txBox="1"/>
          <p:nvPr/>
        </p:nvSpPr>
        <p:spPr>
          <a:xfrm>
            <a:off x="320274" y="1716075"/>
            <a:ext cx="96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lang="ko-KR" sz="1200" b="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연구 목표</a:t>
            </a:r>
            <a:endParaRPr sz="1200" b="1" i="0" u="none" strike="noStrike" cap="none" dirty="0"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67" name="Google Shape;167;p5"/>
          <p:cNvSpPr/>
          <p:nvPr/>
        </p:nvSpPr>
        <p:spPr>
          <a:xfrm rot="5400000">
            <a:off x="82732" y="530461"/>
            <a:ext cx="271338" cy="102305"/>
          </a:xfrm>
          <a:prstGeom prst="roundRect">
            <a:avLst>
              <a:gd name="adj" fmla="val 16667"/>
            </a:avLst>
          </a:prstGeom>
          <a:solidFill>
            <a:srgbClr val="84C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5"/>
          <p:cNvSpPr txBox="1">
            <a:spLocks noGrp="1"/>
          </p:cNvSpPr>
          <p:nvPr>
            <p:ph type="sldNum" idx="12"/>
          </p:nvPr>
        </p:nvSpPr>
        <p:spPr>
          <a:xfrm>
            <a:off x="7677150" y="6492875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5"/>
          <p:cNvSpPr/>
          <p:nvPr/>
        </p:nvSpPr>
        <p:spPr>
          <a:xfrm rot="5400000">
            <a:off x="12294" y="151551"/>
            <a:ext cx="271338" cy="102305"/>
          </a:xfrm>
          <a:prstGeom prst="roundRect">
            <a:avLst>
              <a:gd name="adj" fmla="val 16667"/>
            </a:avLst>
          </a:prstGeom>
          <a:solidFill>
            <a:srgbClr val="1E9A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173949" y="31440"/>
            <a:ext cx="417227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rPr lang="ko-KR" sz="1600" i="0" u="none" strike="noStrike" cap="non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1. </a:t>
            </a:r>
            <a:r>
              <a:rPr 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서론</a:t>
            </a:r>
            <a:endParaRPr sz="1600" i="0" u="none" strike="noStrike" cap="non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171" name="Google Shape;171;p5" descr="1111.jpg"/>
          <p:cNvPicPr preferRelativeResize="0"/>
          <p:nvPr/>
        </p:nvPicPr>
        <p:blipFill rotWithShape="1">
          <a:blip r:embed="rId3">
            <a:alphaModFix/>
          </a:blip>
          <a:srcRect l="15048" t="3625" r="20426" b="16593"/>
          <a:stretch/>
        </p:blipFill>
        <p:spPr>
          <a:xfrm>
            <a:off x="2842952" y="2390146"/>
            <a:ext cx="4284108" cy="219792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72" name="Google Shape;172;p5"/>
          <p:cNvSpPr/>
          <p:nvPr/>
        </p:nvSpPr>
        <p:spPr>
          <a:xfrm>
            <a:off x="1014887" y="2036709"/>
            <a:ext cx="1107300" cy="310500"/>
          </a:xfrm>
          <a:prstGeom prst="roundRect">
            <a:avLst>
              <a:gd name="adj" fmla="val 16667"/>
            </a:avLst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lang="ko-KR" sz="1400" b="1" i="0" u="none" strike="noStrike" cap="none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연구목표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3" name="Google Shape;173;p5"/>
          <p:cNvSpPr/>
          <p:nvPr/>
        </p:nvSpPr>
        <p:spPr>
          <a:xfrm rot="-5400000">
            <a:off x="159576" y="3541097"/>
            <a:ext cx="2762400" cy="374400"/>
          </a:xfrm>
          <a:prstGeom prst="rightArrow">
            <a:avLst>
              <a:gd name="adj1" fmla="val 50000"/>
              <a:gd name="adj2" fmla="val 78159"/>
            </a:avLst>
          </a:prstGeom>
          <a:gradFill>
            <a:gsLst>
              <a:gs pos="0">
                <a:schemeClr val="accent1"/>
              </a:gs>
              <a:gs pos="50000">
                <a:srgbClr val="8DA9DB"/>
              </a:gs>
              <a:gs pos="100000">
                <a:srgbClr val="D8E2F3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ED385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grpSp>
        <p:nvGrpSpPr>
          <p:cNvPr id="174" name="Google Shape;174;p5"/>
          <p:cNvGrpSpPr/>
          <p:nvPr/>
        </p:nvGrpSpPr>
        <p:grpSpPr>
          <a:xfrm>
            <a:off x="2348169" y="4866506"/>
            <a:ext cx="5758143" cy="1159070"/>
            <a:chOff x="3560797" y="5364952"/>
            <a:chExt cx="5758143" cy="1159070"/>
          </a:xfrm>
        </p:grpSpPr>
        <p:sp>
          <p:nvSpPr>
            <p:cNvPr id="175" name="Google Shape;175;p5"/>
            <p:cNvSpPr/>
            <p:nvPr/>
          </p:nvSpPr>
          <p:spPr>
            <a:xfrm>
              <a:off x="3560797" y="5364952"/>
              <a:ext cx="5758143" cy="1159070"/>
            </a:xfrm>
            <a:prstGeom prst="rect">
              <a:avLst/>
            </a:prstGeom>
            <a:solidFill>
              <a:srgbClr val="0070C0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</p:txBody>
        </p:sp>
        <p:grpSp>
          <p:nvGrpSpPr>
            <p:cNvPr id="176" name="Google Shape;176;p5"/>
            <p:cNvGrpSpPr/>
            <p:nvPr/>
          </p:nvGrpSpPr>
          <p:grpSpPr>
            <a:xfrm>
              <a:off x="3721334" y="5436611"/>
              <a:ext cx="1746278" cy="977138"/>
              <a:chOff x="3721334" y="5436611"/>
              <a:chExt cx="1746278" cy="977138"/>
            </a:xfrm>
          </p:grpSpPr>
          <p:sp>
            <p:nvSpPr>
              <p:cNvPr id="177" name="Google Shape;177;p5"/>
              <p:cNvSpPr/>
              <p:nvPr/>
            </p:nvSpPr>
            <p:spPr>
              <a:xfrm>
                <a:off x="3733979" y="5767418"/>
                <a:ext cx="1721150" cy="646331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050"/>
                  <a:buFont typeface="Calibri"/>
                  <a:buNone/>
                </a:pPr>
                <a:endParaRPr sz="1050" b="0" i="0" u="none" strike="noStrike" cap="none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5"/>
              <p:cNvSpPr txBox="1"/>
              <p:nvPr/>
            </p:nvSpPr>
            <p:spPr>
              <a:xfrm>
                <a:off x="3721334" y="5763455"/>
                <a:ext cx="17211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171450" marR="0" lvl="0" indent="-1714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Arial"/>
                  <a:buChar char="•"/>
                </a:pPr>
                <a:r>
                  <a:rPr lang="ko-KR" sz="900" dirty="0">
                    <a:solidFill>
                      <a:schemeClr val="dk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Calibri"/>
                    <a:sym typeface="Calibri"/>
                  </a:rPr>
                  <a:t>데이터 측정에 있어 긴 시간을 </a:t>
                </a:r>
                <a:r>
                  <a:rPr lang="ko-KR" sz="900" dirty="0" err="1">
                    <a:solidFill>
                      <a:schemeClr val="dk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Calibri"/>
                    <a:sym typeface="Calibri"/>
                  </a:rPr>
                  <a:t>소요해야한다는</a:t>
                </a:r>
                <a:r>
                  <a:rPr lang="ko-KR" sz="900" dirty="0">
                    <a:solidFill>
                      <a:schemeClr val="dk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Calibri"/>
                    <a:sym typeface="Calibri"/>
                  </a:rPr>
                  <a:t> 점에서  불편함이 존재</a:t>
                </a:r>
                <a:endParaRPr sz="900" b="0" i="0" u="none" strike="noStrike" cap="none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3733979" y="5436611"/>
                <a:ext cx="1733633" cy="310393"/>
              </a:xfrm>
              <a:prstGeom prst="roundRect">
                <a:avLst>
                  <a:gd name="adj" fmla="val 16667"/>
                </a:avLst>
              </a:prstGeom>
              <a:solidFill>
                <a:srgbClr val="2F5496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 b="1">
                    <a:solidFill>
                      <a:schemeClr val="lt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Calibri"/>
                    <a:sym typeface="Calibri"/>
                  </a:rPr>
                  <a:t>전수조사의 어려움</a:t>
                </a:r>
                <a:endParaRPr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80" name="Google Shape;180;p5"/>
            <p:cNvGrpSpPr/>
            <p:nvPr/>
          </p:nvGrpSpPr>
          <p:grpSpPr>
            <a:xfrm>
              <a:off x="5589439" y="5436611"/>
              <a:ext cx="1744614" cy="977138"/>
              <a:chOff x="5589439" y="5436611"/>
              <a:chExt cx="1744614" cy="977138"/>
            </a:xfrm>
          </p:grpSpPr>
          <p:sp>
            <p:nvSpPr>
              <p:cNvPr id="181" name="Google Shape;181;p5"/>
              <p:cNvSpPr/>
              <p:nvPr/>
            </p:nvSpPr>
            <p:spPr>
              <a:xfrm>
                <a:off x="5589439" y="5767418"/>
                <a:ext cx="1721150" cy="646331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050"/>
                  <a:buFont typeface="Calibri"/>
                  <a:buNone/>
                </a:pPr>
                <a:endParaRPr sz="1050" b="0" i="0" u="none" strike="noStrike" cap="none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5589439" y="5436611"/>
                <a:ext cx="1733633" cy="310393"/>
              </a:xfrm>
              <a:prstGeom prst="roundRect">
                <a:avLst>
                  <a:gd name="adj" fmla="val 16667"/>
                </a:avLst>
              </a:prstGeom>
              <a:solidFill>
                <a:srgbClr val="2F5496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ko-KR" sz="1000" b="1" dirty="0">
                    <a:solidFill>
                      <a:schemeClr val="lt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Calibri"/>
                    <a:sym typeface="Calibri"/>
                  </a:rPr>
                  <a:t>일별 생산품의 1% 선별 시험</a:t>
                </a:r>
                <a:endParaRPr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83" name="Google Shape;183;p5"/>
              <p:cNvSpPr txBox="1"/>
              <p:nvPr/>
            </p:nvSpPr>
            <p:spPr>
              <a:xfrm>
                <a:off x="5600353" y="5763446"/>
                <a:ext cx="17337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171450" marR="0" lvl="0" indent="-1714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Arial"/>
                  <a:buChar char="•"/>
                </a:pPr>
                <a:r>
                  <a:rPr lang="ko-KR" sz="900">
                    <a:solidFill>
                      <a:schemeClr val="dk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Calibri"/>
                    <a:sym typeface="Calibri"/>
                  </a:rPr>
                  <a:t>비용적인 측면에서 생산품 전체를 시험할 수 없기 때문에  1%만 선별하여 진행</a:t>
                </a:r>
                <a:endParaRPr sz="900" b="0" i="0" u="none" strike="noStrike" cap="none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endParaRPr>
              </a:p>
            </p:txBody>
          </p:sp>
        </p:grpSp>
        <p:grpSp>
          <p:nvGrpSpPr>
            <p:cNvPr id="184" name="Google Shape;184;p5"/>
            <p:cNvGrpSpPr/>
            <p:nvPr/>
          </p:nvGrpSpPr>
          <p:grpSpPr>
            <a:xfrm>
              <a:off x="7444899" y="5436611"/>
              <a:ext cx="1733633" cy="977133"/>
              <a:chOff x="7444899" y="5436611"/>
              <a:chExt cx="1733633" cy="977133"/>
            </a:xfrm>
          </p:grpSpPr>
          <p:sp>
            <p:nvSpPr>
              <p:cNvPr id="185" name="Google Shape;185;p5"/>
              <p:cNvSpPr/>
              <p:nvPr/>
            </p:nvSpPr>
            <p:spPr>
              <a:xfrm>
                <a:off x="7444900" y="5767418"/>
                <a:ext cx="1721150" cy="646326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rgbClr val="D0CECE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050"/>
                  <a:buFont typeface="Calibri"/>
                  <a:buNone/>
                </a:pPr>
                <a:endParaRPr sz="1050" b="0" i="0" u="none" strike="noStrike" cap="none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7444899" y="5436611"/>
                <a:ext cx="1733633" cy="310391"/>
              </a:xfrm>
              <a:prstGeom prst="roundRect">
                <a:avLst>
                  <a:gd name="adj" fmla="val 16667"/>
                </a:avLst>
              </a:prstGeom>
              <a:solidFill>
                <a:srgbClr val="2F5496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 b="1">
                    <a:solidFill>
                      <a:schemeClr val="lt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Calibri"/>
                    <a:sym typeface="Calibri"/>
                  </a:rPr>
                  <a:t>1% 대상으로 전체 수명 추정 </a:t>
                </a:r>
                <a:endParaRPr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87" name="Google Shape;187;p5"/>
              <p:cNvSpPr txBox="1"/>
              <p:nvPr/>
            </p:nvSpPr>
            <p:spPr>
              <a:xfrm>
                <a:off x="7455807" y="5763455"/>
                <a:ext cx="16974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171450" marR="0" lvl="0" indent="-1714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Arial"/>
                  <a:buChar char="•"/>
                </a:pPr>
                <a:r>
                  <a:rPr lang="ko-KR" sz="900">
                    <a:solidFill>
                      <a:schemeClr val="dk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Calibri"/>
                    <a:sym typeface="Calibri"/>
                  </a:rPr>
                  <a:t>적은 데이터를 이용하여 미래를 예측하는 모델링을 진행 필요</a:t>
                </a:r>
                <a:endParaRPr sz="900" b="0" i="0" u="none" strike="noStrike" cap="none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8" name="Google Shape;188;p5"/>
          <p:cNvSpPr/>
          <p:nvPr/>
        </p:nvSpPr>
        <p:spPr>
          <a:xfrm>
            <a:off x="1011450" y="3339191"/>
            <a:ext cx="1107300" cy="310500"/>
          </a:xfrm>
          <a:prstGeom prst="roundRect">
            <a:avLst>
              <a:gd name="adj" fmla="val 16667"/>
            </a:avLst>
          </a:prstGeom>
          <a:solidFill>
            <a:srgbClr val="6CA6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lang="ko-KR" sz="1400" b="1" i="0" u="none" strike="noStrike" cap="none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연구내용</a:t>
            </a:r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9" name="Google Shape;189;p5"/>
          <p:cNvSpPr/>
          <p:nvPr/>
        </p:nvSpPr>
        <p:spPr>
          <a:xfrm>
            <a:off x="2348169" y="1959287"/>
            <a:ext cx="5758200" cy="423300"/>
          </a:xfrm>
          <a:prstGeom prst="rect">
            <a:avLst/>
          </a:prstGeom>
          <a:solidFill>
            <a:srgbClr val="548135"/>
          </a:solidFill>
          <a:ln>
            <a:noFill/>
          </a:ln>
          <a:effectLst>
            <a:outerShdw blurRad="44450" dist="27940" dir="5400000" algn="ctr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90" name="Google Shape;190;p5"/>
          <p:cNvSpPr txBox="1"/>
          <p:nvPr/>
        </p:nvSpPr>
        <p:spPr>
          <a:xfrm>
            <a:off x="2484792" y="1986203"/>
            <a:ext cx="5484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sz="16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UV램프의</a:t>
            </a:r>
            <a:r>
              <a:rPr lang="ko-KR" sz="16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정확한 수명, 교체 주기 및 성능 미 충족 원인 분석</a:t>
            </a:r>
            <a:endParaRPr sz="1600" b="1" i="0" u="none" strike="noStrike" cap="none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91" name="Google Shape;191;p5"/>
          <p:cNvSpPr/>
          <p:nvPr/>
        </p:nvSpPr>
        <p:spPr>
          <a:xfrm>
            <a:off x="2348169" y="3272255"/>
            <a:ext cx="5758200" cy="423300"/>
          </a:xfrm>
          <a:prstGeom prst="rect">
            <a:avLst/>
          </a:prstGeom>
          <a:solidFill>
            <a:srgbClr val="39A0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92" name="Google Shape;192;p5"/>
          <p:cNvSpPr txBox="1"/>
          <p:nvPr/>
        </p:nvSpPr>
        <p:spPr>
          <a:xfrm>
            <a:off x="2458077" y="3329949"/>
            <a:ext cx="553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ko-KR" b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UV램프</a:t>
            </a:r>
            <a:r>
              <a:rPr lang="ko-KR" sz="1400" b="1" i="0" u="none" strike="noStrike" cap="none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의 </a:t>
            </a:r>
            <a:r>
              <a:rPr lang="ko-KR" b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수명 예측</a:t>
            </a:r>
            <a:r>
              <a:rPr lang="ko-KR" sz="1400" b="1" i="0" u="none" strike="noStrike" cap="none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모델 개발</a:t>
            </a:r>
            <a:endParaRPr sz="1400" b="1" i="0" u="none" strike="noStrike" cap="none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grpSp>
        <p:nvGrpSpPr>
          <p:cNvPr id="193" name="Google Shape;193;p5"/>
          <p:cNvGrpSpPr/>
          <p:nvPr/>
        </p:nvGrpSpPr>
        <p:grpSpPr>
          <a:xfrm>
            <a:off x="2348169" y="3694984"/>
            <a:ext cx="5758143" cy="1062550"/>
            <a:chOff x="3560797" y="4231530"/>
            <a:chExt cx="5758143" cy="1062550"/>
          </a:xfrm>
        </p:grpSpPr>
        <p:sp>
          <p:nvSpPr>
            <p:cNvPr id="194" name="Google Shape;194;p5"/>
            <p:cNvSpPr/>
            <p:nvPr/>
          </p:nvSpPr>
          <p:spPr>
            <a:xfrm>
              <a:off x="3560797" y="4231530"/>
              <a:ext cx="5758143" cy="1062550"/>
            </a:xfrm>
            <a:prstGeom prst="rect">
              <a:avLst/>
            </a:prstGeom>
            <a:solidFill>
              <a:srgbClr val="A9D4DC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</p:txBody>
        </p:sp>
        <p:grpSp>
          <p:nvGrpSpPr>
            <p:cNvPr id="195" name="Google Shape;195;p5"/>
            <p:cNvGrpSpPr/>
            <p:nvPr/>
          </p:nvGrpSpPr>
          <p:grpSpPr>
            <a:xfrm>
              <a:off x="3667997" y="4314289"/>
              <a:ext cx="5588797" cy="920190"/>
              <a:chOff x="3667997" y="4219039"/>
              <a:chExt cx="5588797" cy="920190"/>
            </a:xfrm>
          </p:grpSpPr>
          <p:sp>
            <p:nvSpPr>
              <p:cNvPr id="196" name="Google Shape;196;p5"/>
              <p:cNvSpPr/>
              <p:nvPr/>
            </p:nvSpPr>
            <p:spPr>
              <a:xfrm>
                <a:off x="3667997" y="4230754"/>
                <a:ext cx="5588797" cy="284347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solidFill>
                <a:srgbClr val="8DCCD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5"/>
              <p:cNvSpPr txBox="1"/>
              <p:nvPr/>
            </p:nvSpPr>
            <p:spPr>
              <a:xfrm>
                <a:off x="3945393" y="4219039"/>
                <a:ext cx="50340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ko-KR" b="1">
                    <a:solidFill>
                      <a:schemeClr val="dk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Calibri"/>
                    <a:sym typeface="Calibri"/>
                  </a:rPr>
                  <a:t>잔여수명</a:t>
                </a:r>
                <a:r>
                  <a:rPr lang="ko-KR" sz="1400" b="1">
                    <a:solidFill>
                      <a:schemeClr val="dk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Calibri"/>
                    <a:sym typeface="Calibri"/>
                  </a:rPr>
                  <a:t> </a:t>
                </a:r>
                <a:r>
                  <a:rPr lang="ko-KR" sz="1400" b="1" i="0" u="none" strike="noStrike" cap="none">
                    <a:solidFill>
                      <a:schemeClr val="dk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Calibri"/>
                    <a:sym typeface="Calibri"/>
                  </a:rPr>
                  <a:t>모델 수립을 위한 연구 수행</a:t>
                </a:r>
                <a:endParaRPr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3721334" y="4622527"/>
                <a:ext cx="1276065" cy="516702"/>
              </a:xfrm>
              <a:prstGeom prst="roundRect">
                <a:avLst>
                  <a:gd name="adj" fmla="val 6438"/>
                </a:avLst>
              </a:prstGeom>
              <a:solidFill>
                <a:schemeClr val="lt1"/>
              </a:solidFill>
              <a:ln w="19050" cap="flat" cmpd="sng">
                <a:solidFill>
                  <a:srgbClr val="39A0B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200"/>
                  <a:buFont typeface="Calibri"/>
                  <a:buNone/>
                </a:pPr>
                <a:endParaRPr sz="4200" b="0" i="0" u="none" strike="noStrike" cap="none">
                  <a:solidFill>
                    <a:srgbClr val="FFF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5"/>
              <p:cNvSpPr txBox="1"/>
              <p:nvPr/>
            </p:nvSpPr>
            <p:spPr>
              <a:xfrm>
                <a:off x="3698085" y="4668697"/>
                <a:ext cx="1349248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Calibri"/>
                  <a:buNone/>
                </a:pPr>
                <a:r>
                  <a:rPr lang="ko-KR" sz="1050" b="0" i="0" u="none" strike="noStrike" cap="none" dirty="0">
                    <a:solidFill>
                      <a:srgbClr val="00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Calibri"/>
                    <a:sym typeface="Calibri"/>
                  </a:rPr>
                  <a:t>주요 영향 </a:t>
                </a:r>
                <a:endParaRPr sz="1050" b="0" i="0" u="none" strike="noStrike" cap="none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Calibri"/>
                  <a:buNone/>
                </a:pPr>
                <a:r>
                  <a:rPr lang="ko-KR" sz="1050" b="0" i="0" u="none" strike="noStrike" cap="none" dirty="0">
                    <a:solidFill>
                      <a:srgbClr val="00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Calibri"/>
                    <a:sym typeface="Calibri"/>
                  </a:rPr>
                  <a:t>인자 </a:t>
                </a:r>
                <a:r>
                  <a:rPr lang="ko-KR" sz="1050" dirty="0"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Calibri"/>
                    <a:sym typeface="Calibri"/>
                  </a:rPr>
                  <a:t>도출</a:t>
                </a:r>
                <a:endParaRPr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5115045" y="4622527"/>
                <a:ext cx="1276065" cy="516702"/>
              </a:xfrm>
              <a:prstGeom prst="roundRect">
                <a:avLst>
                  <a:gd name="adj" fmla="val 6438"/>
                </a:avLst>
              </a:prstGeom>
              <a:solidFill>
                <a:schemeClr val="lt1"/>
              </a:solidFill>
              <a:ln w="19050" cap="flat" cmpd="sng">
                <a:solidFill>
                  <a:srgbClr val="39A0B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200">
                  <a:solidFill>
                    <a:srgbClr val="FFF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6508756" y="4622527"/>
                <a:ext cx="1276065" cy="516702"/>
              </a:xfrm>
              <a:prstGeom prst="roundRect">
                <a:avLst>
                  <a:gd name="adj" fmla="val 6438"/>
                </a:avLst>
              </a:prstGeom>
              <a:solidFill>
                <a:schemeClr val="lt1"/>
              </a:solidFill>
              <a:ln w="19050" cap="flat" cmpd="sng">
                <a:solidFill>
                  <a:srgbClr val="39A0B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200">
                  <a:solidFill>
                    <a:srgbClr val="FFF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7902467" y="4622527"/>
                <a:ext cx="1276065" cy="516702"/>
              </a:xfrm>
              <a:prstGeom prst="roundRect">
                <a:avLst>
                  <a:gd name="adj" fmla="val 6438"/>
                </a:avLst>
              </a:prstGeom>
              <a:solidFill>
                <a:schemeClr val="lt1"/>
              </a:solidFill>
              <a:ln w="19050" cap="flat" cmpd="sng">
                <a:solidFill>
                  <a:srgbClr val="39A0B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200">
                  <a:solidFill>
                    <a:srgbClr val="FFF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5"/>
              <p:cNvSpPr txBox="1"/>
              <p:nvPr/>
            </p:nvSpPr>
            <p:spPr>
              <a:xfrm>
                <a:off x="4833248" y="4668697"/>
                <a:ext cx="1838025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Calibri"/>
                  <a:buNone/>
                </a:pPr>
                <a:r>
                  <a:rPr lang="ko-KR" sz="1050" b="0" i="0" u="none" strike="noStrike" cap="none">
                    <a:solidFill>
                      <a:srgbClr val="00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Calibri"/>
                    <a:sym typeface="Calibri"/>
                  </a:rPr>
                  <a:t>다양한 모델의 </a:t>
                </a:r>
                <a:endParaRPr sz="1050" b="0" i="0" u="none" strike="noStrike" cap="none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Calibri"/>
                  <a:buNone/>
                </a:pPr>
                <a:r>
                  <a:rPr lang="ko-KR" sz="1050" b="0" i="0" u="none" strike="noStrike" cap="none">
                    <a:solidFill>
                      <a:srgbClr val="00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Calibri"/>
                    <a:sym typeface="Calibri"/>
                  </a:rPr>
                  <a:t>예측력 비교</a:t>
                </a:r>
                <a:endParaRPr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4" name="Google Shape;204;p5"/>
              <p:cNvSpPr txBox="1"/>
              <p:nvPr/>
            </p:nvSpPr>
            <p:spPr>
              <a:xfrm>
                <a:off x="7852213" y="4668697"/>
                <a:ext cx="1306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Calibri"/>
                  <a:buNone/>
                </a:pPr>
                <a:r>
                  <a:rPr lang="ko-KR" sz="1050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Calibri"/>
                    <a:sym typeface="Calibri"/>
                  </a:rPr>
                  <a:t>머신러닝</a:t>
                </a:r>
                <a:r>
                  <a:rPr lang="ko-KR" sz="1050" dirty="0"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Calibri"/>
                    <a:sym typeface="Calibri"/>
                  </a:rPr>
                  <a:t>, 딥러닝 방법 사용</a:t>
                </a:r>
                <a:endParaRPr sz="1050" b="0" i="0" u="none" strike="noStrike" cap="none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5"/>
              <p:cNvSpPr txBox="1"/>
              <p:nvPr/>
            </p:nvSpPr>
            <p:spPr>
              <a:xfrm>
                <a:off x="6419215" y="4668697"/>
                <a:ext cx="1397012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Calibri"/>
                  <a:buNone/>
                </a:pPr>
                <a:r>
                  <a:rPr lang="ko-KR" sz="1000" b="0" i="0" u="none" strike="noStrike" cap="none">
                    <a:solidFill>
                      <a:srgbClr val="00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Calibri"/>
                    <a:sym typeface="Calibri"/>
                  </a:rPr>
                  <a:t>모델의 Parameter와 </a:t>
                </a:r>
                <a:endParaRPr sz="1000" b="0" i="0" u="none" strike="noStrike" cap="none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Calibri"/>
                  <a:buNone/>
                </a:pPr>
                <a:r>
                  <a:rPr lang="ko-KR" sz="1000" b="0" i="0" u="none" strike="noStrike" cap="none">
                    <a:solidFill>
                      <a:srgbClr val="00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Calibri"/>
                    <a:sym typeface="Calibri"/>
                  </a:rPr>
                  <a:t>인자 조정</a:t>
                </a:r>
                <a:endParaRPr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206" name="Google Shape;206;p5"/>
          <p:cNvSpPr/>
          <p:nvPr/>
        </p:nvSpPr>
        <p:spPr>
          <a:xfrm>
            <a:off x="989163" y="4938165"/>
            <a:ext cx="1108800" cy="310500"/>
          </a:xfrm>
          <a:prstGeom prst="roundRect">
            <a:avLst>
              <a:gd name="adj" fmla="val 16667"/>
            </a:avLst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lang="ko-KR" b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문제 정의</a:t>
            </a:r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"/>
          <p:cNvSpPr txBox="1"/>
          <p:nvPr/>
        </p:nvSpPr>
        <p:spPr>
          <a:xfrm>
            <a:off x="232386" y="417126"/>
            <a:ext cx="41722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r>
              <a:rPr lang="ko-KR" sz="140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2.</a:t>
            </a:r>
            <a:r>
              <a:rPr lang="ko-KR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1</a:t>
            </a:r>
            <a:r>
              <a:rPr lang="ko-KR" sz="140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연구 프로세스</a:t>
            </a:r>
            <a:endParaRPr sz="1400" i="0" u="none" strike="noStrike" cap="none" dirty="0"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14" name="Google Shape;214;p8"/>
          <p:cNvSpPr/>
          <p:nvPr/>
        </p:nvSpPr>
        <p:spPr>
          <a:xfrm>
            <a:off x="232386" y="782056"/>
            <a:ext cx="9473589" cy="860871"/>
          </a:xfrm>
          <a:prstGeom prst="rect">
            <a:avLst/>
          </a:prstGeom>
          <a:gradFill>
            <a:gsLst>
              <a:gs pos="0">
                <a:srgbClr val="F8F9FB"/>
              </a:gs>
              <a:gs pos="100000">
                <a:srgbClr val="E3E4EA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51997" marR="0" lvl="0" indent="-17999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ko-KR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본 연구는 관련문헌 연구 및 사례조사를 시작으로 아래와 같은 프로세스로 진행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함</a:t>
            </a:r>
            <a:endParaRPr sz="120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251997" marR="0" lvl="0" indent="-17999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ko-KR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최종 수립된 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잔여수명</a:t>
            </a:r>
            <a:r>
              <a:rPr lang="ko-KR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모델을 검토하고 이에 대한 결과를 반영하여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UV램프의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정확한 수명, 교체 주기 및 성능 미 충족 원인 분석함</a:t>
            </a:r>
            <a:endParaRPr sz="12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15" name="Google Shape;215;p8"/>
          <p:cNvSpPr/>
          <p:nvPr/>
        </p:nvSpPr>
        <p:spPr>
          <a:xfrm rot="5400000">
            <a:off x="170626" y="1803427"/>
            <a:ext cx="271338" cy="102305"/>
          </a:xfrm>
          <a:prstGeom prst="roundRect">
            <a:avLst>
              <a:gd name="adj" fmla="val 16667"/>
            </a:avLst>
          </a:prstGeom>
          <a:solidFill>
            <a:srgbClr val="DBD1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8"/>
          <p:cNvSpPr txBox="1"/>
          <p:nvPr/>
        </p:nvSpPr>
        <p:spPr>
          <a:xfrm>
            <a:off x="320280" y="1716080"/>
            <a:ext cx="282919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lang="ko-KR" altLang="en-US" sz="1200" b="1" dirty="0">
                <a:latin typeface="KoPub돋움체 Bold" panose="02020603020101020101" pitchFamily="18" charset="-127"/>
                <a:ea typeface="KoPub돋움체 Bold" panose="02020603020101020101" pitchFamily="18" charset="-127"/>
                <a:sym typeface="Malgun Gothic"/>
              </a:rPr>
              <a:t>연구 프로세스</a:t>
            </a:r>
            <a:endParaRPr sz="1200" b="1" dirty="0">
              <a:latin typeface="KoPub돋움체 Bold" panose="02020603020101020101" pitchFamily="18" charset="-127"/>
              <a:ea typeface="KoPub돋움체 Bold" panose="02020603020101020101" pitchFamily="18" charset="-127"/>
              <a:sym typeface="Malgun Gothic"/>
            </a:endParaRPr>
          </a:p>
        </p:txBody>
      </p:sp>
      <p:sp>
        <p:nvSpPr>
          <p:cNvPr id="217" name="Google Shape;217;p8"/>
          <p:cNvSpPr/>
          <p:nvPr/>
        </p:nvSpPr>
        <p:spPr>
          <a:xfrm rot="5400000">
            <a:off x="82732" y="530461"/>
            <a:ext cx="271338" cy="102305"/>
          </a:xfrm>
          <a:prstGeom prst="roundRect">
            <a:avLst>
              <a:gd name="adj" fmla="val 16667"/>
            </a:avLst>
          </a:prstGeom>
          <a:solidFill>
            <a:srgbClr val="84C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8"/>
          <p:cNvSpPr/>
          <p:nvPr/>
        </p:nvSpPr>
        <p:spPr>
          <a:xfrm rot="5400000">
            <a:off x="12294" y="151551"/>
            <a:ext cx="271338" cy="102305"/>
          </a:xfrm>
          <a:prstGeom prst="roundRect">
            <a:avLst>
              <a:gd name="adj" fmla="val 16667"/>
            </a:avLst>
          </a:prstGeom>
          <a:solidFill>
            <a:srgbClr val="1E9A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8"/>
          <p:cNvSpPr txBox="1"/>
          <p:nvPr/>
        </p:nvSpPr>
        <p:spPr>
          <a:xfrm>
            <a:off x="173949" y="31440"/>
            <a:ext cx="417227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rPr lang="ko-KR" sz="16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2</a:t>
            </a:r>
            <a:r>
              <a:rPr lang="ko-KR" sz="1600" i="0" u="none" strike="noStrike" cap="non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. 연구 </a:t>
            </a:r>
            <a:r>
              <a:rPr 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프로세스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0" name="Google Shape;220;p8"/>
          <p:cNvSpPr/>
          <p:nvPr/>
        </p:nvSpPr>
        <p:spPr>
          <a:xfrm>
            <a:off x="261548" y="2179360"/>
            <a:ext cx="9415033" cy="4073337"/>
          </a:xfrm>
          <a:prstGeom prst="roundRect">
            <a:avLst>
              <a:gd name="adj" fmla="val 4282"/>
            </a:avLst>
          </a:prstGeom>
          <a:solidFill>
            <a:srgbClr val="DDEAF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21" name="Google Shape;221;p8"/>
          <p:cNvSpPr/>
          <p:nvPr/>
        </p:nvSpPr>
        <p:spPr>
          <a:xfrm rot="-5400000">
            <a:off x="4874236" y="-2447894"/>
            <a:ext cx="343792" cy="9371283"/>
          </a:xfrm>
          <a:prstGeom prst="downArrow">
            <a:avLst>
              <a:gd name="adj1" fmla="val 50000"/>
              <a:gd name="adj2" fmla="val 62541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22" name="Google Shape;222;p8"/>
          <p:cNvSpPr/>
          <p:nvPr/>
        </p:nvSpPr>
        <p:spPr>
          <a:xfrm>
            <a:off x="323432" y="2103655"/>
            <a:ext cx="1577729" cy="268184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Input</a:t>
            </a:r>
            <a:endParaRPr sz="1600" b="1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23" name="Google Shape;223;p8"/>
          <p:cNvSpPr/>
          <p:nvPr/>
        </p:nvSpPr>
        <p:spPr>
          <a:xfrm>
            <a:off x="2116934" y="2102747"/>
            <a:ext cx="5489466" cy="2700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Process</a:t>
            </a:r>
            <a:endParaRPr sz="1600" b="1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24" name="Google Shape;224;p8"/>
          <p:cNvSpPr/>
          <p:nvPr/>
        </p:nvSpPr>
        <p:spPr>
          <a:xfrm>
            <a:off x="7822172" y="2103655"/>
            <a:ext cx="1576800" cy="268184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Output</a:t>
            </a:r>
            <a:endParaRPr sz="1600" b="1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25" name="Google Shape;225;p8"/>
          <p:cNvSpPr/>
          <p:nvPr/>
        </p:nvSpPr>
        <p:spPr>
          <a:xfrm>
            <a:off x="320280" y="2694443"/>
            <a:ext cx="1702965" cy="3519532"/>
          </a:xfrm>
          <a:prstGeom prst="roundRect">
            <a:avLst>
              <a:gd name="adj" fmla="val 5368"/>
            </a:avLst>
          </a:prstGeom>
          <a:solidFill>
            <a:srgbClr val="FFFFFF"/>
          </a:solidFill>
          <a:ln w="12700" cap="flat" cmpd="sng">
            <a:solidFill>
              <a:srgbClr val="75707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26" name="Google Shape;226;p8"/>
          <p:cNvSpPr/>
          <p:nvPr/>
        </p:nvSpPr>
        <p:spPr>
          <a:xfrm>
            <a:off x="392983" y="2430414"/>
            <a:ext cx="1531320" cy="36135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ko-KR" sz="1200" b="1" i="0" u="none" strike="noStrike" cap="none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문헌 및 </a:t>
            </a:r>
            <a:r>
              <a:rPr lang="ko-KR" sz="1200" b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램프공정</a:t>
            </a:r>
            <a:r>
              <a:rPr lang="ko-KR" sz="1200" b="1" i="0" u="none" strike="noStrike" cap="none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</a:t>
            </a:r>
            <a:endParaRPr sz="1200" b="1" i="0" u="none" strike="noStrike" cap="none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ko-KR" sz="1200" b="1" i="0" u="none" strike="noStrike" cap="none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데이터 조사</a:t>
            </a:r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7" name="Google Shape;227;p8" descr="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201" y="3499099"/>
            <a:ext cx="560675" cy="56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8"/>
          <p:cNvSpPr txBox="1"/>
          <p:nvPr/>
        </p:nvSpPr>
        <p:spPr>
          <a:xfrm>
            <a:off x="421721" y="2925180"/>
            <a:ext cx="958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1. 문헌 조사</a:t>
            </a:r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9" name="Google Shape;229;p8"/>
          <p:cNvSpPr txBox="1"/>
          <p:nvPr/>
        </p:nvSpPr>
        <p:spPr>
          <a:xfrm>
            <a:off x="388008" y="4469040"/>
            <a:ext cx="1719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2. </a:t>
            </a:r>
            <a:r>
              <a:rPr lang="ko-KR" sz="1100" b="1"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수명</a:t>
            </a:r>
            <a:r>
              <a:rPr lang="ko-KR" sz="1100" b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 데이터 분석</a:t>
            </a:r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341525" y="2825000"/>
            <a:ext cx="1681800" cy="3385800"/>
          </a:xfrm>
          <a:prstGeom prst="roundRect">
            <a:avLst>
              <a:gd name="adj" fmla="val 10234"/>
            </a:avLst>
          </a:prstGeom>
          <a:noFill/>
          <a:ln w="28575" cap="flat" cmpd="sng">
            <a:solidFill>
              <a:srgbClr val="3B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231" name="Google Shape;23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164" y="5248079"/>
            <a:ext cx="404777" cy="34201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8"/>
          <p:cNvSpPr/>
          <p:nvPr/>
        </p:nvSpPr>
        <p:spPr>
          <a:xfrm>
            <a:off x="1041730" y="4871600"/>
            <a:ext cx="789900" cy="342000"/>
          </a:xfrm>
          <a:prstGeom prst="roundRect">
            <a:avLst>
              <a:gd name="adj" fmla="val 12745"/>
            </a:avLst>
          </a:prstGeom>
          <a:solidFill>
            <a:srgbClr val="2F5597"/>
          </a:solidFill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ko-KR" sz="1000" b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운전 누적 시간</a:t>
            </a:r>
            <a:r>
              <a:rPr lang="ko-KR" sz="1000" b="1" i="0" u="none" strike="noStrike" cap="none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데이터</a:t>
            </a:r>
            <a:endParaRPr sz="1000" b="1" i="0" u="none" strike="noStrike" cap="none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33" name="Google Shape;233;p8"/>
          <p:cNvSpPr/>
          <p:nvPr/>
        </p:nvSpPr>
        <p:spPr>
          <a:xfrm rot="5400000">
            <a:off x="423602" y="4382947"/>
            <a:ext cx="3385933" cy="162032"/>
          </a:xfrm>
          <a:prstGeom prst="triangle">
            <a:avLst>
              <a:gd name="adj" fmla="val 48791"/>
            </a:avLst>
          </a:prstGeom>
          <a:gradFill>
            <a:gsLst>
              <a:gs pos="0">
                <a:srgbClr val="162F5B"/>
              </a:gs>
              <a:gs pos="50000">
                <a:srgbClr val="3169CF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1" i="0" u="none" strike="noStrike" cap="none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2231407" y="2582833"/>
            <a:ext cx="5372400" cy="3631200"/>
          </a:xfrm>
          <a:prstGeom prst="roundRect">
            <a:avLst>
              <a:gd name="adj" fmla="val 1346"/>
            </a:avLst>
          </a:prstGeom>
          <a:solidFill>
            <a:srgbClr val="FFFFFF"/>
          </a:solidFill>
          <a:ln w="12700" cap="flat" cmpd="sng">
            <a:solidFill>
              <a:srgbClr val="75707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6327793" y="3850779"/>
            <a:ext cx="1120136" cy="208994"/>
          </a:xfrm>
          <a:prstGeom prst="roundRect">
            <a:avLst>
              <a:gd name="adj" fmla="val 12745"/>
            </a:avLst>
          </a:prstGeom>
          <a:solidFill>
            <a:srgbClr val="2F5597"/>
          </a:solidFill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ko-KR" sz="1000" b="1" i="0" u="none" strike="noStrike" cap="none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주요 영향인자 도출</a:t>
            </a:r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36" name="Google Shape;23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9161" y="3205143"/>
            <a:ext cx="763693" cy="6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8"/>
          <p:cNvSpPr/>
          <p:nvPr/>
        </p:nvSpPr>
        <p:spPr>
          <a:xfrm>
            <a:off x="2298939" y="3082620"/>
            <a:ext cx="2137239" cy="1102810"/>
          </a:xfrm>
          <a:prstGeom prst="roundRect">
            <a:avLst>
              <a:gd name="adj" fmla="val 7550"/>
            </a:avLst>
          </a:prstGeom>
          <a:solidFill>
            <a:srgbClr val="EAEDF2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1" i="0" u="none" strike="noStrike" cap="none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238" name="Google Shape;23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9582" y="3301439"/>
            <a:ext cx="404777" cy="34201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8"/>
          <p:cNvSpPr/>
          <p:nvPr/>
        </p:nvSpPr>
        <p:spPr>
          <a:xfrm>
            <a:off x="3323051" y="3393154"/>
            <a:ext cx="185221" cy="158581"/>
          </a:xfrm>
          <a:prstGeom prst="mathPlus">
            <a:avLst>
              <a:gd name="adj1" fmla="val 14763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1" i="0" u="none" strike="noStrike" cap="none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240" name="Google Shape;240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38913" y="3255999"/>
            <a:ext cx="478549" cy="43289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8"/>
          <p:cNvSpPr/>
          <p:nvPr/>
        </p:nvSpPr>
        <p:spPr>
          <a:xfrm>
            <a:off x="2346659" y="3832804"/>
            <a:ext cx="1063056" cy="246672"/>
          </a:xfrm>
          <a:prstGeom prst="roundRect">
            <a:avLst>
              <a:gd name="adj" fmla="val 12745"/>
            </a:avLst>
          </a:prstGeom>
          <a:solidFill>
            <a:srgbClr val="2F5597"/>
          </a:solidFill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ko-KR" altLang="en-US" sz="10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선행 연구 및 자료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3529158" y="3831076"/>
            <a:ext cx="865625" cy="248400"/>
          </a:xfrm>
          <a:prstGeom prst="roundRect">
            <a:avLst>
              <a:gd name="adj" fmla="val 12745"/>
            </a:avLst>
          </a:prstGeom>
          <a:solidFill>
            <a:srgbClr val="2F5597"/>
          </a:solidFill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ko-KR" sz="1000" b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수명 데이터</a:t>
            </a:r>
            <a:endParaRPr sz="1000" b="1" i="0" u="none" strike="noStrike" cap="none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43" name="Google Shape;243;p8"/>
          <p:cNvSpPr/>
          <p:nvPr/>
        </p:nvSpPr>
        <p:spPr>
          <a:xfrm>
            <a:off x="4837661" y="3190871"/>
            <a:ext cx="1066200" cy="309600"/>
          </a:xfrm>
          <a:prstGeom prst="roundRect">
            <a:avLst>
              <a:gd name="adj" fmla="val 12745"/>
            </a:avLst>
          </a:prstGeom>
          <a:solidFill>
            <a:srgbClr val="2F5597"/>
          </a:solidFill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ko-KR" sz="1000" b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SHAP 알고리즘</a:t>
            </a:r>
            <a:r>
              <a:rPr lang="ko-KR" sz="1000" b="1" i="0" u="none" strike="noStrike" cap="none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을 통한 인자도출</a:t>
            </a:r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4" name="Google Shape;244;p8"/>
          <p:cNvSpPr/>
          <p:nvPr/>
        </p:nvSpPr>
        <p:spPr>
          <a:xfrm>
            <a:off x="5192250" y="5859598"/>
            <a:ext cx="1089900" cy="245100"/>
          </a:xfrm>
          <a:prstGeom prst="roundRect">
            <a:avLst>
              <a:gd name="adj" fmla="val 12745"/>
            </a:avLst>
          </a:prstGeom>
          <a:solidFill>
            <a:srgbClr val="2F5597"/>
          </a:solidFill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ko-KR" sz="1000" b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성능평가 지표 선정</a:t>
            </a:r>
            <a:endParaRPr sz="1000" b="1" i="0" u="none" strike="noStrike" cap="none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45" name="Google Shape;245;p8"/>
          <p:cNvSpPr/>
          <p:nvPr/>
        </p:nvSpPr>
        <p:spPr>
          <a:xfrm>
            <a:off x="3907084" y="5902800"/>
            <a:ext cx="1022100" cy="201900"/>
          </a:xfrm>
          <a:prstGeom prst="roundRect">
            <a:avLst>
              <a:gd name="adj" fmla="val 12745"/>
            </a:avLst>
          </a:prstGeom>
          <a:solidFill>
            <a:srgbClr val="2F5597"/>
          </a:solidFill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ko-KR" sz="1000" b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다양한 모델 수립</a:t>
            </a:r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6" name="Google Shape;246;p8"/>
          <p:cNvSpPr/>
          <p:nvPr/>
        </p:nvSpPr>
        <p:spPr>
          <a:xfrm>
            <a:off x="3727953" y="4569147"/>
            <a:ext cx="2644976" cy="20367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ko-KR" sz="1100" b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잔여 수명</a:t>
            </a:r>
            <a:r>
              <a:rPr lang="ko-KR" sz="1100" b="1" i="0" u="none" strike="noStrike" cap="none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모델  수립</a:t>
            </a:r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7" name="Google Shape;247;p8"/>
          <p:cNvSpPr/>
          <p:nvPr/>
        </p:nvSpPr>
        <p:spPr>
          <a:xfrm>
            <a:off x="2286668" y="2432320"/>
            <a:ext cx="5272838" cy="25159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ko-KR" sz="1200" b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잔여 수명</a:t>
            </a:r>
            <a:r>
              <a:rPr lang="ko-KR" sz="1200" b="1" i="0" u="none" strike="noStrike" cap="none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모델 수립</a:t>
            </a:r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48" name="Google Shape;248;p8"/>
          <p:cNvCxnSpPr/>
          <p:nvPr/>
        </p:nvCxnSpPr>
        <p:spPr>
          <a:xfrm>
            <a:off x="3404920" y="5304592"/>
            <a:ext cx="177300" cy="0"/>
          </a:xfrm>
          <a:prstGeom prst="straightConnector1">
            <a:avLst/>
          </a:prstGeom>
          <a:noFill/>
          <a:ln w="38100" cap="flat" cmpd="sng">
            <a:solidFill>
              <a:srgbClr val="3A3838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9" name="Google Shape;249;p8"/>
          <p:cNvCxnSpPr>
            <a:stCxn id="237" idx="3"/>
            <a:endCxn id="243" idx="1"/>
          </p:cNvCxnSpPr>
          <p:nvPr/>
        </p:nvCxnSpPr>
        <p:spPr>
          <a:xfrm rot="10800000" flipH="1">
            <a:off x="4436178" y="3345725"/>
            <a:ext cx="401400" cy="288300"/>
          </a:xfrm>
          <a:prstGeom prst="straightConnector1">
            <a:avLst/>
          </a:prstGeom>
          <a:noFill/>
          <a:ln w="38100" cap="flat" cmpd="sng">
            <a:solidFill>
              <a:srgbClr val="3A3838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50" name="Google Shape;250;p8" descr="https://postfiles.pstatic.net/20150516_224/jintaeky_1431735869963id6q1_PNG/gaussian_process3.png?type=w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56324" y="4954574"/>
            <a:ext cx="1021981" cy="76648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8"/>
          <p:cNvSpPr/>
          <p:nvPr/>
        </p:nvSpPr>
        <p:spPr>
          <a:xfrm rot="5400000">
            <a:off x="5823923" y="4270658"/>
            <a:ext cx="3763766" cy="183131"/>
          </a:xfrm>
          <a:prstGeom prst="triangle">
            <a:avLst>
              <a:gd name="adj" fmla="val 48791"/>
            </a:avLst>
          </a:prstGeom>
          <a:gradFill>
            <a:gsLst>
              <a:gs pos="0">
                <a:srgbClr val="162F5B"/>
              </a:gs>
              <a:gs pos="50000">
                <a:srgbClr val="3169CF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1" i="0" u="none" strike="noStrike" cap="none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52" name="Google Shape;252;p8"/>
          <p:cNvSpPr/>
          <p:nvPr/>
        </p:nvSpPr>
        <p:spPr>
          <a:xfrm rot="10800000">
            <a:off x="3216184" y="4258275"/>
            <a:ext cx="3763766" cy="183131"/>
          </a:xfrm>
          <a:prstGeom prst="triangle">
            <a:avLst>
              <a:gd name="adj" fmla="val 48791"/>
            </a:avLst>
          </a:prstGeom>
          <a:gradFill>
            <a:gsLst>
              <a:gs pos="0">
                <a:srgbClr val="162F5B"/>
              </a:gs>
              <a:gs pos="50000">
                <a:srgbClr val="3169CF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1" i="0" u="none" strike="noStrike" cap="none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3851778" y="2774957"/>
            <a:ext cx="2644976" cy="20367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ko-KR" sz="1100" b="1" i="0" u="none" strike="noStrike" cap="none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주요 인자 연구</a:t>
            </a:r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4" name="Google Shape;254;p8"/>
          <p:cNvSpPr/>
          <p:nvPr/>
        </p:nvSpPr>
        <p:spPr>
          <a:xfrm rot="5400000">
            <a:off x="5520575" y="3587963"/>
            <a:ext cx="1099070" cy="144642"/>
          </a:xfrm>
          <a:prstGeom prst="triangle">
            <a:avLst>
              <a:gd name="adj" fmla="val 48791"/>
            </a:avLst>
          </a:prstGeom>
          <a:gradFill>
            <a:gsLst>
              <a:gs pos="0">
                <a:srgbClr val="162F5B"/>
              </a:gs>
              <a:gs pos="50000">
                <a:srgbClr val="3169CF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1" i="0" u="none" strike="noStrike" cap="none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55" name="Google Shape;255;p8"/>
          <p:cNvSpPr/>
          <p:nvPr/>
        </p:nvSpPr>
        <p:spPr>
          <a:xfrm rot="5400000">
            <a:off x="4609215" y="5243178"/>
            <a:ext cx="772500" cy="122700"/>
          </a:xfrm>
          <a:prstGeom prst="triangle">
            <a:avLst>
              <a:gd name="adj" fmla="val 48791"/>
            </a:avLst>
          </a:prstGeom>
          <a:gradFill>
            <a:gsLst>
              <a:gs pos="0">
                <a:srgbClr val="162F5B"/>
              </a:gs>
              <a:gs pos="50000">
                <a:srgbClr val="3169CF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1" i="0" u="none" strike="noStrike" cap="none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256" name="Google Shape;256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73824" y="4948951"/>
            <a:ext cx="711150" cy="7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8"/>
          <p:cNvSpPr/>
          <p:nvPr/>
        </p:nvSpPr>
        <p:spPr>
          <a:xfrm>
            <a:off x="6470750" y="5762575"/>
            <a:ext cx="1066200" cy="342000"/>
          </a:xfrm>
          <a:prstGeom prst="roundRect">
            <a:avLst>
              <a:gd name="adj" fmla="val 12745"/>
            </a:avLst>
          </a:prstGeom>
          <a:solidFill>
            <a:srgbClr val="2F5597"/>
          </a:solidFill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ko-KR" sz="1000" b="1" i="0" u="none" strike="noStrike" cap="none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모델별   예측  및 결과 </a:t>
            </a:r>
            <a:r>
              <a:rPr lang="ko-KR" sz="1000" b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분석</a:t>
            </a:r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8" name="Google Shape;258;p8"/>
          <p:cNvSpPr/>
          <p:nvPr/>
        </p:nvSpPr>
        <p:spPr>
          <a:xfrm>
            <a:off x="2285111" y="5711270"/>
            <a:ext cx="1124604" cy="393436"/>
          </a:xfrm>
          <a:prstGeom prst="roundRect">
            <a:avLst>
              <a:gd name="adj" fmla="val 12745"/>
            </a:avLst>
          </a:prstGeom>
          <a:solidFill>
            <a:srgbClr val="2F5597"/>
          </a:solidFill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ko-KR" sz="1000" b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Min-Max Scaler 정규화</a:t>
            </a:r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9" name="Google Shape;259;p8"/>
          <p:cNvSpPr/>
          <p:nvPr/>
        </p:nvSpPr>
        <p:spPr>
          <a:xfrm rot="5400000">
            <a:off x="5996943" y="5243178"/>
            <a:ext cx="772500" cy="122700"/>
          </a:xfrm>
          <a:prstGeom prst="triangle">
            <a:avLst>
              <a:gd name="adj" fmla="val 48791"/>
            </a:avLst>
          </a:prstGeom>
          <a:gradFill>
            <a:gsLst>
              <a:gs pos="0">
                <a:srgbClr val="162F5B"/>
              </a:gs>
              <a:gs pos="50000">
                <a:srgbClr val="3169CF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1" i="0" u="none" strike="noStrike" cap="none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60" name="Google Shape;260;p8"/>
          <p:cNvSpPr/>
          <p:nvPr/>
        </p:nvSpPr>
        <p:spPr>
          <a:xfrm>
            <a:off x="7860311" y="2585896"/>
            <a:ext cx="1568944" cy="3628079"/>
          </a:xfrm>
          <a:prstGeom prst="roundRect">
            <a:avLst>
              <a:gd name="adj" fmla="val 5368"/>
            </a:avLst>
          </a:prstGeom>
          <a:solidFill>
            <a:srgbClr val="FFFFFF"/>
          </a:solidFill>
          <a:ln w="12700" cap="flat" cmpd="sng">
            <a:solidFill>
              <a:srgbClr val="75707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61" name="Google Shape;261;p8"/>
          <p:cNvSpPr/>
          <p:nvPr/>
        </p:nvSpPr>
        <p:spPr>
          <a:xfrm>
            <a:off x="8059335" y="2785295"/>
            <a:ext cx="1170896" cy="195782"/>
          </a:xfrm>
          <a:prstGeom prst="rect">
            <a:avLst/>
          </a:prstGeom>
          <a:solidFill>
            <a:srgbClr val="2C88AB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ko-KR" sz="1100" b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최적 인자</a:t>
            </a:r>
            <a:endParaRPr sz="1100" b="1" i="0" u="none" strike="noStrike" cap="none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62" name="Google Shape;262;p8"/>
          <p:cNvSpPr/>
          <p:nvPr/>
        </p:nvSpPr>
        <p:spPr>
          <a:xfrm>
            <a:off x="8059335" y="4197738"/>
            <a:ext cx="1170896" cy="195782"/>
          </a:xfrm>
          <a:prstGeom prst="rect">
            <a:avLst/>
          </a:prstGeom>
          <a:solidFill>
            <a:srgbClr val="2C88AB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ko-KR" sz="1100" b="1" i="0" u="none" strike="noStrike" cap="none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최적 모델</a:t>
            </a:r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3" name="Google Shape;263;p8"/>
          <p:cNvSpPr/>
          <p:nvPr/>
        </p:nvSpPr>
        <p:spPr>
          <a:xfrm>
            <a:off x="8041356" y="5609376"/>
            <a:ext cx="1225904" cy="52501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ko-KR" sz="1100" b="1" i="0" u="none" strike="noStrike" cap="none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결정된 모델 기반 </a:t>
            </a:r>
            <a:endParaRPr sz="1100" b="1" i="0" u="none" strike="noStrike" cap="none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ko-KR" sz="1100" b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잔여 수명</a:t>
            </a:r>
            <a:r>
              <a:rPr lang="ko-KR" sz="1100" b="1" i="0" u="none" strike="noStrike" cap="none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 </a:t>
            </a:r>
            <a:r>
              <a:rPr lang="ko-KR" sz="1100" b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절차 수립</a:t>
            </a:r>
            <a:endParaRPr sz="1100" b="1" i="0" u="none" strike="noStrike" cap="none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64" name="Google Shape;264;p8"/>
          <p:cNvSpPr/>
          <p:nvPr/>
        </p:nvSpPr>
        <p:spPr>
          <a:xfrm>
            <a:off x="8505979" y="3816133"/>
            <a:ext cx="277609" cy="301593"/>
          </a:xfrm>
          <a:prstGeom prst="plus">
            <a:avLst>
              <a:gd name="adj" fmla="val 35689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265" name="Google Shape;265;p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289251" y="4515602"/>
            <a:ext cx="711065" cy="71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289206" y="3055585"/>
            <a:ext cx="711154" cy="71115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8"/>
          <p:cNvSpPr/>
          <p:nvPr/>
        </p:nvSpPr>
        <p:spPr>
          <a:xfrm>
            <a:off x="7861692" y="2442656"/>
            <a:ext cx="1566183" cy="2520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ko-KR" sz="1200" b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UV램프 수명 예측 모델</a:t>
            </a:r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8" name="Google Shape;268;p8"/>
          <p:cNvSpPr/>
          <p:nvPr/>
        </p:nvSpPr>
        <p:spPr>
          <a:xfrm rot="10800000">
            <a:off x="8173746" y="5415779"/>
            <a:ext cx="942075" cy="125902"/>
          </a:xfrm>
          <a:prstGeom prst="triangle">
            <a:avLst>
              <a:gd name="adj" fmla="val 48791"/>
            </a:avLst>
          </a:prstGeom>
          <a:gradFill>
            <a:gsLst>
              <a:gs pos="0">
                <a:srgbClr val="162F5B"/>
              </a:gs>
              <a:gs pos="50000">
                <a:srgbClr val="3169CF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1" i="0" u="none" strike="noStrike" cap="none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69" name="Google Shape;269;p8"/>
          <p:cNvSpPr txBox="1">
            <a:spLocks noGrp="1"/>
          </p:cNvSpPr>
          <p:nvPr>
            <p:ph type="sldNum" idx="12"/>
          </p:nvPr>
        </p:nvSpPr>
        <p:spPr>
          <a:xfrm>
            <a:off x="7677150" y="6492875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8"/>
          <p:cNvSpPr/>
          <p:nvPr/>
        </p:nvSpPr>
        <p:spPr>
          <a:xfrm>
            <a:off x="1025657" y="3369176"/>
            <a:ext cx="865500" cy="365100"/>
          </a:xfrm>
          <a:prstGeom prst="roundRect">
            <a:avLst>
              <a:gd name="adj" fmla="val 12745"/>
            </a:avLst>
          </a:prstGeom>
          <a:solidFill>
            <a:srgbClr val="2F5597"/>
          </a:solidFill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ko-KR" sz="1000" b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램프 수명주기</a:t>
            </a:r>
            <a:endParaRPr sz="1000" b="1" i="0" u="none" strike="noStrike" cap="none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73" name="Google Shape;273;p8"/>
          <p:cNvSpPr/>
          <p:nvPr/>
        </p:nvSpPr>
        <p:spPr>
          <a:xfrm>
            <a:off x="1028521" y="3798518"/>
            <a:ext cx="865500" cy="342000"/>
          </a:xfrm>
          <a:prstGeom prst="roundRect">
            <a:avLst>
              <a:gd name="adj" fmla="val 12745"/>
            </a:avLst>
          </a:prstGeom>
          <a:solidFill>
            <a:srgbClr val="2F5597"/>
          </a:solidFill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ko-KR" sz="1000" b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수명관련 모델링</a:t>
            </a:r>
            <a:endParaRPr sz="1000" b="1" i="0" u="none" strike="noStrike" cap="none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74" name="Google Shape;274;p8"/>
          <p:cNvSpPr/>
          <p:nvPr/>
        </p:nvSpPr>
        <p:spPr>
          <a:xfrm>
            <a:off x="1039330" y="5252996"/>
            <a:ext cx="789900" cy="342000"/>
          </a:xfrm>
          <a:prstGeom prst="roundRect">
            <a:avLst>
              <a:gd name="adj" fmla="val 12745"/>
            </a:avLst>
          </a:prstGeom>
          <a:solidFill>
            <a:srgbClr val="2F5597"/>
          </a:solidFill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ko-KR" sz="1000" b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공정</a:t>
            </a:r>
            <a:r>
              <a:rPr lang="ko-KR" sz="1000" b="1" i="0" u="none" strike="noStrike" cap="none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데이터</a:t>
            </a:r>
            <a:endParaRPr sz="1000" b="1" i="0" u="none" strike="noStrike" cap="none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75" name="Google Shape;275;p8"/>
          <p:cNvSpPr/>
          <p:nvPr/>
        </p:nvSpPr>
        <p:spPr>
          <a:xfrm>
            <a:off x="1039330" y="5633270"/>
            <a:ext cx="789900" cy="342000"/>
          </a:xfrm>
          <a:prstGeom prst="roundRect">
            <a:avLst>
              <a:gd name="adj" fmla="val 12745"/>
            </a:avLst>
          </a:prstGeom>
          <a:solidFill>
            <a:srgbClr val="2F5597"/>
          </a:solidFill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ko-KR" sz="1000" b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점등검사 레시피</a:t>
            </a:r>
            <a:endParaRPr sz="1000" b="1" i="0" u="none" strike="noStrike" cap="none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76" name="Google Shape;276;p8"/>
          <p:cNvSpPr/>
          <p:nvPr/>
        </p:nvSpPr>
        <p:spPr>
          <a:xfrm>
            <a:off x="4837661" y="3724271"/>
            <a:ext cx="1066200" cy="309600"/>
          </a:xfrm>
          <a:prstGeom prst="roundRect">
            <a:avLst>
              <a:gd name="adj" fmla="val 12745"/>
            </a:avLst>
          </a:prstGeom>
          <a:solidFill>
            <a:srgbClr val="2F5597"/>
          </a:solidFill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ko-KR" sz="1000" b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Decision Tree를 </a:t>
            </a:r>
            <a:r>
              <a:rPr lang="ko-KR" sz="1000" b="1" i="0" u="none" strike="noStrike" cap="none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통한 인자도출</a:t>
            </a:r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77" name="Google Shape;277;p8"/>
          <p:cNvCxnSpPr>
            <a:stCxn id="237" idx="3"/>
            <a:endCxn id="276" idx="1"/>
          </p:cNvCxnSpPr>
          <p:nvPr/>
        </p:nvCxnSpPr>
        <p:spPr>
          <a:xfrm>
            <a:off x="4436178" y="3634025"/>
            <a:ext cx="401400" cy="245100"/>
          </a:xfrm>
          <a:prstGeom prst="straightConnector1">
            <a:avLst/>
          </a:prstGeom>
          <a:noFill/>
          <a:ln w="38100" cap="flat" cmpd="sng">
            <a:solidFill>
              <a:srgbClr val="3A3838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78" name="Google Shape;278;p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47429" y="4837950"/>
            <a:ext cx="789900" cy="789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294387" y="4942863"/>
            <a:ext cx="789900" cy="78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f7bef656e_0_0"/>
          <p:cNvSpPr/>
          <p:nvPr/>
        </p:nvSpPr>
        <p:spPr>
          <a:xfrm>
            <a:off x="3991027" y="2276700"/>
            <a:ext cx="5337900" cy="1859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AEAEA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10f7bef656e_0_0"/>
          <p:cNvSpPr/>
          <p:nvPr/>
        </p:nvSpPr>
        <p:spPr>
          <a:xfrm>
            <a:off x="320275" y="2276700"/>
            <a:ext cx="3670800" cy="3653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AEAEA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10f7bef656e_0_0"/>
          <p:cNvSpPr txBox="1"/>
          <p:nvPr/>
        </p:nvSpPr>
        <p:spPr>
          <a:xfrm>
            <a:off x="232386" y="417126"/>
            <a:ext cx="4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r>
              <a:rPr lang="ko-KR" sz="1400" b="1" i="0" u="none" strike="noStrike" cap="none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3.1</a:t>
            </a:r>
            <a:r>
              <a:rPr 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 데이터 </a:t>
            </a:r>
            <a:r>
              <a:rPr lang="ko-KR" b="1" dirty="0" err="1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전처리</a:t>
            </a:r>
            <a:endParaRPr sz="1400" b="1" i="0" u="none" strike="noStrike" cap="none" dirty="0"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87" name="Google Shape;287;g10f7bef656e_0_0"/>
          <p:cNvSpPr/>
          <p:nvPr/>
        </p:nvSpPr>
        <p:spPr>
          <a:xfrm>
            <a:off x="320275" y="1116950"/>
            <a:ext cx="9399900" cy="861000"/>
          </a:xfrm>
          <a:prstGeom prst="rect">
            <a:avLst/>
          </a:prstGeom>
          <a:gradFill>
            <a:gsLst>
              <a:gs pos="0">
                <a:srgbClr val="F8F9FB"/>
              </a:gs>
              <a:gs pos="100000">
                <a:srgbClr val="E3E4EA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51998" marR="0" lvl="0" indent="-17999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종속변수가 없는 데이터 제거하였음</a:t>
            </a:r>
            <a:endParaRPr sz="12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251998" marR="0" lvl="0" indent="-17999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‘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No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.’가 없는 데이터 두 가지 행을 제거하였음</a:t>
            </a:r>
            <a:endParaRPr sz="12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251998" marR="0" lvl="0" indent="-17999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점등검사 레시피 항목들이 모두 NAN 값인 데이터 중 한 행을 제거하였음</a:t>
            </a:r>
            <a:endParaRPr sz="12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88" name="Google Shape;288;g10f7bef656e_0_0"/>
          <p:cNvSpPr/>
          <p:nvPr/>
        </p:nvSpPr>
        <p:spPr>
          <a:xfrm rot="5400000">
            <a:off x="82803" y="530395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84C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10f7bef656e_0_0"/>
          <p:cNvSpPr txBox="1">
            <a:spLocks noGrp="1"/>
          </p:cNvSpPr>
          <p:nvPr>
            <p:ph type="sldNum" idx="12"/>
          </p:nvPr>
        </p:nvSpPr>
        <p:spPr>
          <a:xfrm>
            <a:off x="7677150" y="6492875"/>
            <a:ext cx="2229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10f7bef656e_0_0"/>
          <p:cNvSpPr/>
          <p:nvPr/>
        </p:nvSpPr>
        <p:spPr>
          <a:xfrm rot="5400000">
            <a:off x="12365" y="151485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1E9A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10f7bef656e_0_0"/>
          <p:cNvSpPr txBox="1"/>
          <p:nvPr/>
        </p:nvSpPr>
        <p:spPr>
          <a:xfrm>
            <a:off x="173949" y="31440"/>
            <a:ext cx="417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rPr lang="ko-KR" sz="1600" i="0" u="none" strike="noStrike" cap="non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3. </a:t>
            </a:r>
            <a:r>
              <a:rPr lang="ko-KR" sz="16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세부 연구내용</a:t>
            </a:r>
            <a:endParaRPr sz="1600" i="0" u="none" strike="noStrike" cap="non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94" name="Google Shape;294;g10f7bef656e_0_0"/>
          <p:cNvSpPr/>
          <p:nvPr/>
        </p:nvSpPr>
        <p:spPr>
          <a:xfrm rot="5400000">
            <a:off x="170698" y="888961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DBD1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10f7bef656e_0_0"/>
          <p:cNvSpPr txBox="1"/>
          <p:nvPr/>
        </p:nvSpPr>
        <p:spPr>
          <a:xfrm>
            <a:off x="320280" y="801680"/>
            <a:ext cx="282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lang="ko-KR" sz="1200" b="1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데이터 제거</a:t>
            </a:r>
            <a:endParaRPr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96" name="Google Shape;296;g10f7bef656e_0_0"/>
          <p:cNvGrpSpPr/>
          <p:nvPr/>
        </p:nvGrpSpPr>
        <p:grpSpPr>
          <a:xfrm>
            <a:off x="455505" y="2572894"/>
            <a:ext cx="1482724" cy="3269363"/>
            <a:chOff x="255150" y="2016325"/>
            <a:chExt cx="1197000" cy="4216900"/>
          </a:xfrm>
        </p:grpSpPr>
        <p:pic>
          <p:nvPicPr>
            <p:cNvPr id="297" name="Google Shape;297;g10f7bef656e_0_0"/>
            <p:cNvPicPr preferRelativeResize="0"/>
            <p:nvPr/>
          </p:nvPicPr>
          <p:blipFill rotWithShape="1">
            <a:blip r:embed="rId3">
              <a:alphaModFix/>
            </a:blip>
            <a:srcRect r="94006"/>
            <a:stretch/>
          </p:blipFill>
          <p:spPr>
            <a:xfrm>
              <a:off x="357453" y="2016325"/>
              <a:ext cx="214051" cy="4210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g10f7bef656e_0_0"/>
            <p:cNvPicPr preferRelativeResize="0"/>
            <p:nvPr/>
          </p:nvPicPr>
          <p:blipFill rotWithShape="1">
            <a:blip r:embed="rId3">
              <a:alphaModFix/>
            </a:blip>
            <a:srcRect l="77292"/>
            <a:stretch/>
          </p:blipFill>
          <p:spPr>
            <a:xfrm>
              <a:off x="571495" y="2016325"/>
              <a:ext cx="811025" cy="4210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" name="Google Shape;299;g10f7bef656e_0_0"/>
            <p:cNvSpPr/>
            <p:nvPr/>
          </p:nvSpPr>
          <p:spPr>
            <a:xfrm>
              <a:off x="255150" y="2187325"/>
              <a:ext cx="1197000" cy="3651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g10f7bef656e_0_0"/>
            <p:cNvSpPr/>
            <p:nvPr/>
          </p:nvSpPr>
          <p:spPr>
            <a:xfrm>
              <a:off x="255150" y="3857475"/>
              <a:ext cx="1197000" cy="3651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g10f7bef656e_0_0"/>
            <p:cNvSpPr/>
            <p:nvPr/>
          </p:nvSpPr>
          <p:spPr>
            <a:xfrm>
              <a:off x="255150" y="5121900"/>
              <a:ext cx="1197000" cy="5931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g10f7bef656e_0_0"/>
            <p:cNvSpPr/>
            <p:nvPr/>
          </p:nvSpPr>
          <p:spPr>
            <a:xfrm>
              <a:off x="255150" y="4778125"/>
              <a:ext cx="1197000" cy="1686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g10f7bef656e_0_0"/>
            <p:cNvSpPr/>
            <p:nvPr/>
          </p:nvSpPr>
          <p:spPr>
            <a:xfrm>
              <a:off x="255150" y="5868125"/>
              <a:ext cx="1197000" cy="3651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4" name="Google Shape;304;g10f7bef656e_0_0"/>
          <p:cNvGrpSpPr/>
          <p:nvPr/>
        </p:nvGrpSpPr>
        <p:grpSpPr>
          <a:xfrm>
            <a:off x="4183565" y="2433004"/>
            <a:ext cx="4529266" cy="696170"/>
            <a:chOff x="2528900" y="2473425"/>
            <a:chExt cx="3208150" cy="571850"/>
          </a:xfrm>
        </p:grpSpPr>
        <p:pic>
          <p:nvPicPr>
            <p:cNvPr id="305" name="Google Shape;305;g10f7bef656e_0_0"/>
            <p:cNvPicPr preferRelativeResize="0"/>
            <p:nvPr/>
          </p:nvPicPr>
          <p:blipFill rotWithShape="1">
            <a:blip r:embed="rId4">
              <a:alphaModFix/>
            </a:blip>
            <a:srcRect r="98340"/>
            <a:stretch/>
          </p:blipFill>
          <p:spPr>
            <a:xfrm>
              <a:off x="2528900" y="2473425"/>
              <a:ext cx="206802" cy="571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g10f7bef656e_0_0"/>
            <p:cNvPicPr preferRelativeResize="0"/>
            <p:nvPr/>
          </p:nvPicPr>
          <p:blipFill rotWithShape="1">
            <a:blip r:embed="rId4">
              <a:alphaModFix/>
            </a:blip>
            <a:srcRect l="31565" r="44346"/>
            <a:stretch/>
          </p:blipFill>
          <p:spPr>
            <a:xfrm>
              <a:off x="2735701" y="2473425"/>
              <a:ext cx="3001349" cy="571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Google Shape;307;g10f7bef656e_0_0"/>
          <p:cNvSpPr/>
          <p:nvPr/>
        </p:nvSpPr>
        <p:spPr>
          <a:xfrm>
            <a:off x="3991027" y="4136450"/>
            <a:ext cx="5337900" cy="1794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AEAEA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g10f7bef656e_0_0"/>
          <p:cNvPicPr preferRelativeResize="0"/>
          <p:nvPr/>
        </p:nvPicPr>
        <p:blipFill rotWithShape="1">
          <a:blip r:embed="rId5">
            <a:alphaModFix/>
          </a:blip>
          <a:srcRect l="45456"/>
          <a:stretch/>
        </p:blipFill>
        <p:spPr>
          <a:xfrm>
            <a:off x="4346350" y="4720910"/>
            <a:ext cx="4910601" cy="384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10f7bef656e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2875" y="4230100"/>
            <a:ext cx="237808" cy="397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10f7bef656e_0_0"/>
          <p:cNvPicPr preferRelativeResize="0"/>
          <p:nvPr/>
        </p:nvPicPr>
        <p:blipFill rotWithShape="1">
          <a:blip r:embed="rId5">
            <a:alphaModFix/>
          </a:blip>
          <a:srcRect r="55565" b="10"/>
          <a:stretch/>
        </p:blipFill>
        <p:spPr>
          <a:xfrm>
            <a:off x="4330672" y="4230111"/>
            <a:ext cx="4129571" cy="39709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10f7bef656e_0_0"/>
          <p:cNvSpPr txBox="1"/>
          <p:nvPr/>
        </p:nvSpPr>
        <p:spPr>
          <a:xfrm>
            <a:off x="2087425" y="3314850"/>
            <a:ext cx="1754400" cy="1869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‘현재 </a:t>
            </a:r>
            <a:r>
              <a:rPr lang="ko-KR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상태’가</a:t>
            </a:r>
            <a:r>
              <a:rPr 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 ‘</a:t>
            </a:r>
            <a:r>
              <a:rPr lang="ko-KR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운전중’인</a:t>
            </a:r>
            <a:r>
              <a:rPr 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 데이터는 종속변수(운전 누적 시간)가 없는 것으로 확인되어 제거</a:t>
            </a:r>
            <a:b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</a:br>
            <a:r>
              <a:rPr lang="ko-KR" sz="11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(</a:t>
            </a:r>
            <a:r>
              <a:rPr lang="ko-KR" sz="11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No</a:t>
            </a:r>
            <a:r>
              <a:rPr lang="ko-KR" sz="11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. : 568, 569, 577, 578, 582, 588, 589, 590, 592, 593)</a:t>
            </a:r>
            <a:endParaRPr sz="1100" dirty="0">
              <a:solidFill>
                <a:srgbClr val="4A86E8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312" name="Google Shape;312;g10f7bef656e_0_0"/>
          <p:cNvSpPr txBox="1"/>
          <p:nvPr/>
        </p:nvSpPr>
        <p:spPr>
          <a:xfrm>
            <a:off x="4183575" y="3374963"/>
            <a:ext cx="4237304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‘</a:t>
            </a:r>
            <a:r>
              <a:rPr lang="ko-KR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No</a:t>
            </a:r>
            <a:r>
              <a:rPr 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.’가 없는 데이터는 이 외의 변수에서도 </a:t>
            </a:r>
            <a:r>
              <a:rPr lang="ko-KR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결측치밖에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 </a:t>
            </a:r>
            <a:r>
              <a:rPr 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없어서 제거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 </a:t>
            </a:r>
            <a:r>
              <a:rPr lang="ko-KR" sz="11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(데이터 맨 밑 두 행)</a:t>
            </a:r>
            <a:endParaRPr sz="1100" dirty="0">
              <a:solidFill>
                <a:srgbClr val="4A86E8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313" name="Google Shape;313;g10f7bef656e_0_0"/>
          <p:cNvSpPr txBox="1"/>
          <p:nvPr/>
        </p:nvSpPr>
        <p:spPr>
          <a:xfrm>
            <a:off x="4183574" y="5217300"/>
            <a:ext cx="4817921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점등검사 레시피 항목들이 모두 NAN 값이거나 </a:t>
            </a:r>
            <a:r>
              <a:rPr lang="ko-KR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결측치인</a:t>
            </a:r>
            <a:r>
              <a:rPr 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 데이터 제거</a:t>
            </a:r>
            <a:b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</a:br>
            <a:r>
              <a:rPr lang="ko-KR" sz="11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(</a:t>
            </a:r>
            <a:r>
              <a:rPr lang="ko-KR" sz="11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No</a:t>
            </a:r>
            <a:r>
              <a:rPr lang="ko-KR" sz="11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. 566)</a:t>
            </a:r>
            <a:endParaRPr sz="1100" b="0" i="0" u="none" strike="noStrike" cap="none" dirty="0">
              <a:solidFill>
                <a:srgbClr val="4A86E8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f7bef656e_0_61"/>
          <p:cNvSpPr/>
          <p:nvPr/>
        </p:nvSpPr>
        <p:spPr>
          <a:xfrm>
            <a:off x="269550" y="2089325"/>
            <a:ext cx="9450600" cy="2561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AEAEA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10f7bef656e_0_61"/>
          <p:cNvSpPr txBox="1"/>
          <p:nvPr/>
        </p:nvSpPr>
        <p:spPr>
          <a:xfrm>
            <a:off x="232386" y="417126"/>
            <a:ext cx="4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r>
              <a:rPr lang="ko-KR" sz="1400" b="1" i="0" u="none" strike="noStrike" cap="none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3.1</a:t>
            </a:r>
            <a:r>
              <a:rPr 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 데이터 </a:t>
            </a:r>
            <a:r>
              <a:rPr lang="ko-KR" b="1" dirty="0" err="1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전처리</a:t>
            </a:r>
            <a:endParaRPr sz="1400" b="1" i="0" u="none" strike="noStrike" cap="none" dirty="0"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20" name="Google Shape;320;g10f7bef656e_0_61"/>
          <p:cNvSpPr/>
          <p:nvPr/>
        </p:nvSpPr>
        <p:spPr>
          <a:xfrm>
            <a:off x="320275" y="1116950"/>
            <a:ext cx="9399900" cy="861000"/>
          </a:xfrm>
          <a:prstGeom prst="rect">
            <a:avLst/>
          </a:prstGeom>
          <a:gradFill>
            <a:gsLst>
              <a:gs pos="0">
                <a:srgbClr val="F8F9FB"/>
              </a:gs>
              <a:gs pos="100000">
                <a:srgbClr val="E3E4EA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51998" marR="0" lvl="0" indent="-17999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중복되는  변수를 제거함</a:t>
            </a:r>
            <a:endParaRPr sz="12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251998" marR="0" lvl="0" indent="-17999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모델 학습에 필요하지 않는 변수를 제거함</a:t>
            </a:r>
            <a:endParaRPr sz="12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21" name="Google Shape;321;g10f7bef656e_0_61"/>
          <p:cNvSpPr/>
          <p:nvPr/>
        </p:nvSpPr>
        <p:spPr>
          <a:xfrm rot="5400000">
            <a:off x="82803" y="530395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84C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10f7bef656e_0_61"/>
          <p:cNvSpPr txBox="1">
            <a:spLocks noGrp="1"/>
          </p:cNvSpPr>
          <p:nvPr>
            <p:ph type="sldNum" idx="12"/>
          </p:nvPr>
        </p:nvSpPr>
        <p:spPr>
          <a:xfrm>
            <a:off x="7677150" y="6492875"/>
            <a:ext cx="2229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10f7bef656e_0_61"/>
          <p:cNvSpPr/>
          <p:nvPr/>
        </p:nvSpPr>
        <p:spPr>
          <a:xfrm rot="5400000">
            <a:off x="12365" y="151485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1E9A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10f7bef656e_0_61"/>
          <p:cNvSpPr txBox="1"/>
          <p:nvPr/>
        </p:nvSpPr>
        <p:spPr>
          <a:xfrm>
            <a:off x="173949" y="31440"/>
            <a:ext cx="417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rPr lang="ko-KR" sz="1600" i="0" u="none" strike="noStrike" cap="non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3. </a:t>
            </a:r>
            <a:r>
              <a:rPr lang="ko-KR" sz="16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세부 연구내용</a:t>
            </a:r>
            <a:endParaRPr sz="1600" i="0" u="none" strike="noStrike" cap="non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27" name="Google Shape;327;g10f7bef656e_0_61"/>
          <p:cNvSpPr/>
          <p:nvPr/>
        </p:nvSpPr>
        <p:spPr>
          <a:xfrm rot="5400000">
            <a:off x="170698" y="888961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DBD1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10f7bef656e_0_61"/>
          <p:cNvSpPr txBox="1"/>
          <p:nvPr/>
        </p:nvSpPr>
        <p:spPr>
          <a:xfrm>
            <a:off x="320280" y="801680"/>
            <a:ext cx="282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lang="ko-KR" sz="1200" b="1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변수 제거</a:t>
            </a:r>
            <a:endParaRPr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29" name="Google Shape;329;g10f7bef656e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450" y="2516600"/>
            <a:ext cx="6322240" cy="9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10f7bef656e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175" y="3514850"/>
            <a:ext cx="6267694" cy="9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10f7bef656e_0_61"/>
          <p:cNvSpPr txBox="1"/>
          <p:nvPr/>
        </p:nvSpPr>
        <p:spPr>
          <a:xfrm>
            <a:off x="6719274" y="2624650"/>
            <a:ext cx="3231615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‘</a:t>
            </a:r>
            <a:r>
              <a:rPr lang="ko-KR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Lot</a:t>
            </a:r>
            <a:r>
              <a:rPr 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 </a:t>
            </a:r>
            <a:r>
              <a:rPr lang="ko-KR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No</a:t>
            </a:r>
            <a:r>
              <a:rPr 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.’</a:t>
            </a:r>
            <a:r>
              <a:rPr lang="ko-KR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를</a:t>
            </a:r>
            <a:r>
              <a:rPr 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 제외한  공정데이터와 점등검사 </a:t>
            </a:r>
            <a:r>
              <a:rPr lang="ko-KR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레시피데이터에</a:t>
            </a:r>
            <a:r>
              <a:rPr 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 대한 변수가 중복으로 기입되어 있는 것을 확인하여 중복 제거</a:t>
            </a:r>
            <a:endParaRPr sz="11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4A86E8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332" name="Google Shape;332;g10f7bef656e_0_61"/>
          <p:cNvSpPr txBox="1"/>
          <p:nvPr/>
        </p:nvSpPr>
        <p:spPr>
          <a:xfrm>
            <a:off x="255150" y="4762100"/>
            <a:ext cx="5198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ko-KR" sz="1100">
                <a:latin typeface="Calibri"/>
                <a:ea typeface="Calibri"/>
                <a:cs typeface="Calibri"/>
                <a:sym typeface="Calibri"/>
              </a:rPr>
              <a:t>일부 String 값과 결측치가 많은 변수, 학습에 필요하지 않은 변수 제거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g10f7bef656e_0_61"/>
          <p:cNvPicPr preferRelativeResize="0"/>
          <p:nvPr/>
        </p:nvPicPr>
        <p:blipFill rotWithShape="1">
          <a:blip r:embed="rId5">
            <a:alphaModFix/>
          </a:blip>
          <a:srcRect b="43345"/>
          <a:stretch/>
        </p:blipFill>
        <p:spPr>
          <a:xfrm>
            <a:off x="673000" y="5051750"/>
            <a:ext cx="4213550" cy="11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10f7bef656e_0_61"/>
          <p:cNvSpPr txBox="1"/>
          <p:nvPr/>
        </p:nvSpPr>
        <p:spPr>
          <a:xfrm>
            <a:off x="5096449" y="4762100"/>
            <a:ext cx="4724445" cy="1546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'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No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.', '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Test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 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No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.', '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Lamp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 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Ver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. 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No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.', '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Chamber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 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No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.', '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Lamp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 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No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.',  '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Lot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 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No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.','VERSION’,</a:t>
            </a:r>
            <a:endParaRPr lang="en-US" altLang="ko-KR" sz="900" dirty="0">
              <a:solidFill>
                <a:srgbClr val="4A86E8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'운전 시작일', '운전 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종료일','불량코드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', '판정',  '측정시간', '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합불여부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', '등록자', '등록일시', '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수정자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', '수정일시', '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Head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 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No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.', '1-1\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n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(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Pinch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 No.1, 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U돌출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)', '1-2\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n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(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Pinch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 No.1, 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U평탄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)’, </a:t>
            </a:r>
            <a:endParaRPr lang="en-US" altLang="ko-KR" sz="900" dirty="0">
              <a:solidFill>
                <a:srgbClr val="4A86E8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'2-1\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n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(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Pinch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 No.2, 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U돌출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)', '2-2\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n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(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Pinch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 No.2, 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U평탄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)', '1-1\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n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(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Pinch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 No.1, 배꼽 위로)', '1-2\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n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(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Pinch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 No.1, 배꼽 아래)', '2-1\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n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(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Pinch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 No.2, 배꼽 위로)’,</a:t>
            </a:r>
            <a:endParaRPr lang="en-US" altLang="ko-KR" sz="900" dirty="0">
              <a:solidFill>
                <a:srgbClr val="4A86E8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 '2-2\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n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(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Pinch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 No.2, 배꼽 아래)','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Leak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 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No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.', '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리크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 부위',  '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Pinch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 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No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. 1\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n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(℃)', '중앙\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n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(℃)', '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Pinch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 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No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. 2\</a:t>
            </a:r>
            <a:r>
              <a:rPr lang="ko-KR" sz="900" dirty="0" err="1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n</a:t>
            </a:r>
            <a:r>
              <a:rPr lang="ko-KR" sz="900" dirty="0">
                <a:solidFill>
                  <a:srgbClr val="4A86E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/>
                <a:sym typeface="Calibri"/>
              </a:rPr>
              <a:t>(℃)'</a:t>
            </a:r>
            <a:endParaRPr sz="900" dirty="0">
              <a:solidFill>
                <a:srgbClr val="4A86E8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0f7bef656e_0_106"/>
          <p:cNvSpPr txBox="1"/>
          <p:nvPr/>
        </p:nvSpPr>
        <p:spPr>
          <a:xfrm>
            <a:off x="232386" y="417126"/>
            <a:ext cx="4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r>
              <a:rPr lang="ko-KR" sz="1400" b="1" i="0" u="none" strike="noStrike" cap="none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3.1</a:t>
            </a:r>
            <a:r>
              <a:rPr 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 데이터 </a:t>
            </a:r>
            <a:r>
              <a:rPr lang="ko-KR" b="1" dirty="0" err="1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전처리</a:t>
            </a:r>
            <a:endParaRPr sz="1400" b="1" i="0" u="none" strike="noStrike" cap="none" dirty="0"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40" name="Google Shape;340;g10f7bef656e_0_106"/>
          <p:cNvSpPr/>
          <p:nvPr/>
        </p:nvSpPr>
        <p:spPr>
          <a:xfrm>
            <a:off x="320275" y="1116950"/>
            <a:ext cx="6182700" cy="1312200"/>
          </a:xfrm>
          <a:prstGeom prst="rect">
            <a:avLst/>
          </a:prstGeom>
          <a:gradFill>
            <a:gsLst>
              <a:gs pos="0">
                <a:srgbClr val="F8F9FB"/>
              </a:gs>
              <a:gs pos="100000">
                <a:srgbClr val="E3E4EA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51998" marR="0" lvl="0" indent="-17999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‘현재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상태’는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string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형태이지만 종속변수(운전 누적 시간)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를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예측하는 데 필요한 변수라고 판단함</a:t>
            </a:r>
            <a:endParaRPr sz="12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251998" marR="0" lvl="0" indent="-17999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‘현재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상태’는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‘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Alive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’, ‘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Gas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leak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’, ‘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Lamp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fail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’, ‘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운전중’의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값을 가지지만, ‘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운전중’인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데이터는 종속변수가 없으므로 제거하였음</a:t>
            </a:r>
            <a:endParaRPr sz="12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251998" marR="0" lvl="0" indent="-17999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‘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Alive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’, ‘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Gas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leak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’, ‘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Lamp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fail’을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각각 0, 1, 2로 변경함</a:t>
            </a:r>
            <a:endParaRPr sz="12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41" name="Google Shape;341;g10f7bef656e_0_106"/>
          <p:cNvSpPr/>
          <p:nvPr/>
        </p:nvSpPr>
        <p:spPr>
          <a:xfrm rot="5400000">
            <a:off x="82803" y="530395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84C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10f7bef656e_0_106"/>
          <p:cNvSpPr txBox="1">
            <a:spLocks noGrp="1"/>
          </p:cNvSpPr>
          <p:nvPr>
            <p:ph type="sldNum" idx="12"/>
          </p:nvPr>
        </p:nvSpPr>
        <p:spPr>
          <a:xfrm>
            <a:off x="7677150" y="6492875"/>
            <a:ext cx="2229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10f7bef656e_0_106"/>
          <p:cNvSpPr/>
          <p:nvPr/>
        </p:nvSpPr>
        <p:spPr>
          <a:xfrm rot="5400000">
            <a:off x="12365" y="151485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1E9A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10f7bef656e_0_106"/>
          <p:cNvSpPr txBox="1"/>
          <p:nvPr/>
        </p:nvSpPr>
        <p:spPr>
          <a:xfrm>
            <a:off x="173949" y="31440"/>
            <a:ext cx="417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rPr lang="ko-KR" sz="1600" b="1" i="0" u="none" strike="noStrike" cap="non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3. </a:t>
            </a:r>
            <a:r>
              <a:rPr lang="ko-KR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세부 연구내용</a:t>
            </a:r>
            <a:endParaRPr sz="1600" b="1" i="0" u="none" strike="noStrike" cap="non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47" name="Google Shape;347;g10f7bef656e_0_106"/>
          <p:cNvSpPr/>
          <p:nvPr/>
        </p:nvSpPr>
        <p:spPr>
          <a:xfrm rot="5400000">
            <a:off x="170698" y="888961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DBD1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10f7bef656e_0_106"/>
          <p:cNvSpPr txBox="1"/>
          <p:nvPr/>
        </p:nvSpPr>
        <p:spPr>
          <a:xfrm>
            <a:off x="320280" y="801680"/>
            <a:ext cx="282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lang="ko-KR" sz="1200" b="1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‘현재 상태’ 범주화</a:t>
            </a:r>
            <a:endParaRPr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49" name="Google Shape;349;g10f7bef656e_0_106"/>
          <p:cNvPicPr preferRelativeResize="0"/>
          <p:nvPr/>
        </p:nvPicPr>
        <p:blipFill rotWithShape="1">
          <a:blip r:embed="rId3">
            <a:alphaModFix/>
          </a:blip>
          <a:srcRect b="30671"/>
          <a:stretch/>
        </p:blipFill>
        <p:spPr>
          <a:xfrm>
            <a:off x="6832375" y="616775"/>
            <a:ext cx="534342" cy="1812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" name="Google Shape;350;g10f7bef656e_0_106"/>
          <p:cNvGrpSpPr/>
          <p:nvPr/>
        </p:nvGrpSpPr>
        <p:grpSpPr>
          <a:xfrm>
            <a:off x="8308209" y="663384"/>
            <a:ext cx="623996" cy="1719429"/>
            <a:chOff x="1247944" y="2177123"/>
            <a:chExt cx="882348" cy="2263598"/>
          </a:xfrm>
        </p:grpSpPr>
        <p:pic>
          <p:nvPicPr>
            <p:cNvPr id="351" name="Google Shape;351;g10f7bef656e_0_106"/>
            <p:cNvPicPr preferRelativeResize="0"/>
            <p:nvPr/>
          </p:nvPicPr>
          <p:blipFill rotWithShape="1">
            <a:blip r:embed="rId4">
              <a:alphaModFix/>
            </a:blip>
            <a:srcRect t="20380" b="30150"/>
            <a:stretch/>
          </p:blipFill>
          <p:spPr>
            <a:xfrm>
              <a:off x="1247944" y="2507723"/>
              <a:ext cx="882348" cy="1932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g10f7bef656e_0_106"/>
            <p:cNvPicPr preferRelativeResize="0"/>
            <p:nvPr/>
          </p:nvPicPr>
          <p:blipFill rotWithShape="1">
            <a:blip r:embed="rId4">
              <a:alphaModFix/>
            </a:blip>
            <a:srcRect b="89886"/>
            <a:stretch/>
          </p:blipFill>
          <p:spPr>
            <a:xfrm>
              <a:off x="1357163" y="2177123"/>
              <a:ext cx="755525" cy="338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3" name="Google Shape;353;g10f7bef656e_0_106"/>
          <p:cNvSpPr/>
          <p:nvPr/>
        </p:nvSpPr>
        <p:spPr>
          <a:xfrm>
            <a:off x="7525496" y="1297772"/>
            <a:ext cx="624000" cy="453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0f7bef656e_0_106"/>
          <p:cNvSpPr/>
          <p:nvPr/>
        </p:nvSpPr>
        <p:spPr>
          <a:xfrm>
            <a:off x="297500" y="2927775"/>
            <a:ext cx="6182700" cy="338400"/>
          </a:xfrm>
          <a:prstGeom prst="rect">
            <a:avLst/>
          </a:prstGeom>
          <a:gradFill>
            <a:gsLst>
              <a:gs pos="0">
                <a:srgbClr val="F8F9FB"/>
              </a:gs>
              <a:gs pos="100000">
                <a:srgbClr val="E3E4EA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51998" marR="0" lvl="0" indent="-17999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일부 공정데이터에 있는 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결측치를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각 열의 중앙값으로 대체</a:t>
            </a:r>
            <a:endParaRPr sz="12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55" name="Google Shape;355;g10f7bef656e_0_106"/>
          <p:cNvSpPr/>
          <p:nvPr/>
        </p:nvSpPr>
        <p:spPr>
          <a:xfrm rot="5400000">
            <a:off x="147923" y="2699773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DBD1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10f7bef656e_0_106"/>
          <p:cNvSpPr txBox="1"/>
          <p:nvPr/>
        </p:nvSpPr>
        <p:spPr>
          <a:xfrm>
            <a:off x="297505" y="2612493"/>
            <a:ext cx="282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lang="ko-KR" sz="1200" b="1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결측치 대체</a:t>
            </a:r>
            <a:endParaRPr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57" name="Google Shape;357;g10f7bef656e_0_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5525" y="3878075"/>
            <a:ext cx="4543795" cy="17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10f7bef656e_0_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8650" y="3331813"/>
            <a:ext cx="689375" cy="28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10f7bef656e_0_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7532" y="3652176"/>
            <a:ext cx="2459657" cy="217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10f7bef656e_0_106"/>
          <p:cNvPicPr preferRelativeResize="0"/>
          <p:nvPr/>
        </p:nvPicPr>
        <p:blipFill rotWithShape="1">
          <a:blip r:embed="rId8">
            <a:alphaModFix/>
          </a:blip>
          <a:srcRect t="16777"/>
          <a:stretch/>
        </p:blipFill>
        <p:spPr>
          <a:xfrm>
            <a:off x="6677350" y="3460500"/>
            <a:ext cx="689375" cy="26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10f7bef656e_0_106"/>
          <p:cNvSpPr/>
          <p:nvPr/>
        </p:nvSpPr>
        <p:spPr>
          <a:xfrm>
            <a:off x="6658475" y="4020600"/>
            <a:ext cx="838500" cy="1920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2" name="Google Shape;362;g10f7bef656e_0_106"/>
          <p:cNvPicPr preferRelativeResize="0"/>
          <p:nvPr/>
        </p:nvPicPr>
        <p:blipFill rotWithShape="1">
          <a:blip r:embed="rId8">
            <a:alphaModFix/>
          </a:blip>
          <a:srcRect b="91576"/>
          <a:stretch/>
        </p:blipFill>
        <p:spPr>
          <a:xfrm>
            <a:off x="6677350" y="3189290"/>
            <a:ext cx="689375" cy="2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f7bef656e_0_180"/>
          <p:cNvSpPr txBox="1"/>
          <p:nvPr/>
        </p:nvSpPr>
        <p:spPr>
          <a:xfrm>
            <a:off x="232386" y="417126"/>
            <a:ext cx="4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r>
              <a:rPr lang="ko-KR" sz="1400" b="1" i="0" u="none" strike="noStrike" cap="none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3.1</a:t>
            </a:r>
            <a:r>
              <a:rPr 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 데이터 </a:t>
            </a:r>
            <a:r>
              <a:rPr lang="ko-KR" b="1" dirty="0" err="1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전처리</a:t>
            </a:r>
            <a:endParaRPr sz="1400" b="1" i="0" u="none" strike="noStrike" cap="none" dirty="0"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68" name="Google Shape;368;g10f7bef656e_0_180"/>
          <p:cNvSpPr/>
          <p:nvPr/>
        </p:nvSpPr>
        <p:spPr>
          <a:xfrm>
            <a:off x="320275" y="1116950"/>
            <a:ext cx="9399900" cy="861000"/>
          </a:xfrm>
          <a:prstGeom prst="rect">
            <a:avLst/>
          </a:prstGeom>
          <a:gradFill>
            <a:gsLst>
              <a:gs pos="0">
                <a:srgbClr val="F8F9FB"/>
              </a:gs>
              <a:gs pos="100000">
                <a:srgbClr val="E3E4EA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51998" marR="0" lvl="0" indent="-17999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종속변수(‘운전 누적 시간’) 데이터에 함께 들어있는 ‘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On-Off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횟수’ 제거함</a:t>
            </a:r>
            <a:endParaRPr sz="12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251998" marR="0" lvl="0" indent="-17999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‘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시’로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되어 있는 종속변수를 ‘</a:t>
            </a:r>
            <a:r>
              <a:rPr 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분’으로</a:t>
            </a:r>
            <a:r>
              <a:rPr 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  <a:sym typeface="Malgun Gothic"/>
              </a:rPr>
              <a:t> 변경하였음</a:t>
            </a:r>
            <a:endParaRPr sz="12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69" name="Google Shape;369;g10f7bef656e_0_180"/>
          <p:cNvSpPr/>
          <p:nvPr/>
        </p:nvSpPr>
        <p:spPr>
          <a:xfrm rot="5400000">
            <a:off x="82803" y="530395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84C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10f7bef656e_0_180"/>
          <p:cNvSpPr txBox="1">
            <a:spLocks noGrp="1"/>
          </p:cNvSpPr>
          <p:nvPr>
            <p:ph type="sldNum" idx="12"/>
          </p:nvPr>
        </p:nvSpPr>
        <p:spPr>
          <a:xfrm>
            <a:off x="7677150" y="6492875"/>
            <a:ext cx="2229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10f7bef656e_0_180"/>
          <p:cNvSpPr/>
          <p:nvPr/>
        </p:nvSpPr>
        <p:spPr>
          <a:xfrm rot="5400000">
            <a:off x="12365" y="151485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1E9A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0f7bef656e_0_180"/>
          <p:cNvSpPr txBox="1"/>
          <p:nvPr/>
        </p:nvSpPr>
        <p:spPr>
          <a:xfrm>
            <a:off x="173949" y="31440"/>
            <a:ext cx="417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rPr lang="ko-KR" sz="1600" b="1" i="0" u="none" strike="noStrike" cap="non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3. </a:t>
            </a:r>
            <a:r>
              <a:rPr lang="ko-KR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세부 연구내용</a:t>
            </a:r>
            <a:endParaRPr sz="1600" b="1" i="0" u="none" strike="noStrike" cap="non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75" name="Google Shape;375;g10f7bef656e_0_180"/>
          <p:cNvSpPr/>
          <p:nvPr/>
        </p:nvSpPr>
        <p:spPr>
          <a:xfrm rot="5400000">
            <a:off x="170698" y="888961"/>
            <a:ext cx="271200" cy="102300"/>
          </a:xfrm>
          <a:prstGeom prst="roundRect">
            <a:avLst>
              <a:gd name="adj" fmla="val 16667"/>
            </a:avLst>
          </a:prstGeom>
          <a:solidFill>
            <a:srgbClr val="DBD1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10f7bef656e_0_180"/>
          <p:cNvSpPr txBox="1"/>
          <p:nvPr/>
        </p:nvSpPr>
        <p:spPr>
          <a:xfrm>
            <a:off x="320280" y="801680"/>
            <a:ext cx="282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lang="ko-KR" sz="1200" b="1">
                <a:latin typeface="KoPub돋움체 Bold" panose="02020603020101020101" pitchFamily="18" charset="-127"/>
                <a:ea typeface="KoPub돋움체 Bold" panose="02020603020101020101" pitchFamily="18" charset="-127"/>
                <a:cs typeface="Malgun Gothic"/>
                <a:sym typeface="Malgun Gothic"/>
              </a:rPr>
              <a:t>종속변수(‘운전 누적 시간’) 처리</a:t>
            </a:r>
            <a:endParaRPr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77" name="Google Shape;377;g10f7bef656e_0_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113" y="2106175"/>
            <a:ext cx="1114425" cy="3848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" name="Google Shape;378;g10f7bef656e_0_180"/>
          <p:cNvGrpSpPr/>
          <p:nvPr/>
        </p:nvGrpSpPr>
        <p:grpSpPr>
          <a:xfrm>
            <a:off x="5470984" y="2540739"/>
            <a:ext cx="824006" cy="2759593"/>
            <a:chOff x="1836100" y="2369975"/>
            <a:chExt cx="1114425" cy="3273150"/>
          </a:xfrm>
        </p:grpSpPr>
        <p:pic>
          <p:nvPicPr>
            <p:cNvPr id="379" name="Google Shape;379;g10f7bef656e_0_180"/>
            <p:cNvPicPr preferRelativeResize="0"/>
            <p:nvPr/>
          </p:nvPicPr>
          <p:blipFill rotWithShape="1">
            <a:blip r:embed="rId4">
              <a:alphaModFix/>
            </a:blip>
            <a:srcRect b="88169"/>
            <a:stretch/>
          </p:blipFill>
          <p:spPr>
            <a:xfrm>
              <a:off x="1836100" y="2369975"/>
              <a:ext cx="1114425" cy="3192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g10f7bef656e_0_180"/>
            <p:cNvPicPr preferRelativeResize="0"/>
            <p:nvPr/>
          </p:nvPicPr>
          <p:blipFill rotWithShape="1">
            <a:blip r:embed="rId4">
              <a:alphaModFix/>
            </a:blip>
            <a:srcRect t="23189"/>
            <a:stretch/>
          </p:blipFill>
          <p:spPr>
            <a:xfrm>
              <a:off x="1836100" y="2627480"/>
              <a:ext cx="1114425" cy="30156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1" name="Google Shape;381;g10f7bef656e_0_180"/>
          <p:cNvSpPr/>
          <p:nvPr/>
        </p:nvSpPr>
        <p:spPr>
          <a:xfrm>
            <a:off x="4575859" y="3748222"/>
            <a:ext cx="624000" cy="453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2058</Words>
  <Application>Microsoft Office PowerPoint</Application>
  <PresentationFormat>A4 용지(210x297mm)</PresentationFormat>
  <Paragraphs>371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5" baseType="lpstr">
      <vt:lpstr>KoPub돋움체 Medium</vt:lpstr>
      <vt:lpstr>나눔스퀘어 Bold</vt:lpstr>
      <vt:lpstr>나눔스퀘어</vt:lpstr>
      <vt:lpstr>Noto Sans Symbols</vt:lpstr>
      <vt:lpstr>나눔스퀘어 ExtraBold</vt:lpstr>
      <vt:lpstr>Arial</vt:lpstr>
      <vt:lpstr>Times New Roman</vt:lpstr>
      <vt:lpstr>Abel</vt:lpstr>
      <vt:lpstr>Wingdings</vt:lpstr>
      <vt:lpstr>맑은 고딕</vt:lpstr>
      <vt:lpstr>KoPub돋움체 Bold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nayeon</dc:creator>
  <cp:lastModifiedBy>JANGHEESEON</cp:lastModifiedBy>
  <cp:revision>2</cp:revision>
  <dcterms:created xsi:type="dcterms:W3CDTF">2021-04-26T09:15:51Z</dcterms:created>
  <dcterms:modified xsi:type="dcterms:W3CDTF">2022-01-23T12:04:28Z</dcterms:modified>
</cp:coreProperties>
</file>